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76" r:id="rId3"/>
    <p:sldId id="277" r:id="rId4"/>
    <p:sldId id="283" r:id="rId5"/>
    <p:sldId id="287" r:id="rId6"/>
    <p:sldId id="265" r:id="rId7"/>
    <p:sldId id="266" r:id="rId8"/>
    <p:sldId id="274" r:id="rId9"/>
    <p:sldId id="288"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6"/>
  </p:normalViewPr>
  <p:slideViewPr>
    <p:cSldViewPr snapToGrid="0">
      <p:cViewPr varScale="1">
        <p:scale>
          <a:sx n="57" d="100"/>
          <a:sy n="57" d="100"/>
        </p:scale>
        <p:origin x="72" y="509"/>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_rels/data3.xml.rels><?xml version="1.0" encoding="UTF-8" standalone="yes"?>
<Relationships xmlns="http://schemas.openxmlformats.org/package/2006/relationships"><Relationship Id="rId3" Type="http://schemas.openxmlformats.org/officeDocument/2006/relationships/hyperlink" Target="https://sre.google/workbook/postmortem-culture/" TargetMode="External"/><Relationship Id="rId2" Type="http://schemas.openxmlformats.org/officeDocument/2006/relationships/hyperlink" Target="https://www.atlassian.com/incident-management/postmortem/blameless" TargetMode="External"/><Relationship Id="rId1" Type="http://schemas.openxmlformats.org/officeDocument/2006/relationships/hyperlink" Target="https://bmjopenquality.bmj.com/content/12/2/e002237" TargetMode="External"/><Relationship Id="rId5" Type="http://schemas.openxmlformats.org/officeDocument/2006/relationships/hyperlink" Target="https://psnet.ahrq.gov/perspective/making-just-culture-reality-one-organizations-approach" TargetMode="External"/><Relationship Id="rId4" Type="http://schemas.openxmlformats.org/officeDocument/2006/relationships/hyperlink" Target="https://justculture.hqa.ca/overcoming-barriers-to-a-just-culture/"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s://sre.google/workbook/postmortem-culture/" TargetMode="External"/><Relationship Id="rId2" Type="http://schemas.openxmlformats.org/officeDocument/2006/relationships/hyperlink" Target="https://www.atlassian.com/incident-management/postmortem/blameless" TargetMode="External"/><Relationship Id="rId1" Type="http://schemas.openxmlformats.org/officeDocument/2006/relationships/hyperlink" Target="https://bmjopenquality.bmj.com/content/12/2/e002237" TargetMode="External"/><Relationship Id="rId5" Type="http://schemas.openxmlformats.org/officeDocument/2006/relationships/hyperlink" Target="https://psnet.ahrq.gov/perspective/making-just-culture-reality-one-organizations-approach" TargetMode="External"/><Relationship Id="rId4" Type="http://schemas.openxmlformats.org/officeDocument/2006/relationships/hyperlink" Target="https://justculture.hqa.ca/overcoming-barriers-to-a-just-culture/" TargetMode="Externa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custT="1"/>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sz="1600" b="0" i="0" dirty="0">
              <a:latin typeface="Avenir Next LT Pro" panose="020B0504020202020204" pitchFamily="34" charset="77"/>
            </a:rPr>
            <a:t>Staffing, SLAs, and speed-over-safety incentives place undo constraints on teams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ln>
          <a:noFill/>
        </a:ln>
      </dgm:spPr>
      <dgm:t>
        <a:bodyPr/>
        <a:lstStyle/>
        <a:p>
          <a:pPr marL="0" rtl="0"/>
          <a:r>
            <a:rPr lang="en-US" sz="1800" b="0" i="0" dirty="0">
              <a:latin typeface="Avenir Next LT Pro" panose="020B0504020202020204" pitchFamily="34" charset="77"/>
            </a:rPr>
            <a:t>BLAME</a:t>
          </a:r>
          <a:r>
            <a:rPr lang="en-US" sz="2000" b="0" i="0" dirty="0">
              <a:latin typeface="Avenir Next LT Pro" panose="020B0504020202020204" pitchFamily="34" charset="77"/>
            </a:rPr>
            <a:t> &amp; FEAR</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accent1">
            <a:lumMod val="60000"/>
            <a:lumOff val="40000"/>
            <a:alpha val="63879"/>
          </a:schemeClr>
        </a:solidFill>
        <a:ln>
          <a:noFill/>
        </a:ln>
      </dgm:spPr>
      <dgm:t>
        <a:bodyPr/>
        <a:lstStyle/>
        <a:p>
          <a:pPr marL="0">
            <a:lnSpc>
              <a:spcPct val="100000"/>
            </a:lnSpc>
          </a:pPr>
          <a:r>
            <a:rPr lang="en-US" sz="1600" b="0" i="0" dirty="0">
              <a:latin typeface="Avenir Next LT Pro" panose="020B0504020202020204" pitchFamily="34" charset="77"/>
            </a:rPr>
            <a:t>People hide problems to avoid punishment</a:t>
          </a:r>
          <a:endParaRPr lang="en-US" sz="1600" b="1" i="0" dirty="0">
            <a:latin typeface="Avenir Next LT Pro" panose="020B0504020202020204" pitchFamily="34" charset="77"/>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52980"/>
          </a:schemeClr>
        </a:solidFill>
        <a:ln>
          <a:noFill/>
        </a:ln>
      </dgm:spPr>
      <dgm:t>
        <a:bodyPr/>
        <a:lstStyle/>
        <a:p>
          <a:pPr marL="0"/>
          <a:r>
            <a:rPr lang="en-US" sz="1800" b="0" i="0" dirty="0">
              <a:latin typeface="Avenir Next LT Pro" panose="020B0504020202020204" pitchFamily="34" charset="77"/>
            </a:rPr>
            <a:t>LACK OF LEADERSHIP</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accent1">
            <a:lumMod val="40000"/>
            <a:lumOff val="60000"/>
            <a:alpha val="45201"/>
          </a:schemeClr>
        </a:solidFill>
        <a:ln>
          <a:noFill/>
        </a:ln>
      </dgm:spPr>
      <dgm:t>
        <a:bodyPr/>
        <a:lstStyle/>
        <a:p>
          <a:pPr marL="0">
            <a:lnSpc>
              <a:spcPct val="100000"/>
            </a:lnSpc>
          </a:pPr>
          <a:r>
            <a:rPr lang="en-US" sz="1600" b="0" i="0" dirty="0">
              <a:latin typeface="Avenir Next LT Pro" panose="020B0504020202020204" pitchFamily="34" charset="77"/>
            </a:rPr>
            <a:t>Mixed signals, inconsistency, or lack of role-modeling can kill trust</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ln>
          <a:noFill/>
        </a:ln>
      </dgm:spPr>
      <dgm:t>
        <a:bodyPr/>
        <a:lstStyle/>
        <a:p>
          <a:pPr marL="0"/>
          <a:r>
            <a:rPr lang="en-US" sz="1550" b="0" i="0" dirty="0">
              <a:latin typeface="Avenir Next LT Pro" panose="020B0504020202020204" pitchFamily="34" charset="77"/>
            </a:rPr>
            <a:t>MISALIGNED</a:t>
          </a:r>
          <a:r>
            <a:rPr lang="en-US" sz="1400" b="0" i="0" dirty="0">
              <a:latin typeface="Avenir Next LT Pro" panose="020B0504020202020204" pitchFamily="34" charset="77"/>
            </a:rPr>
            <a:t> </a:t>
          </a:r>
          <a:r>
            <a:rPr lang="en-US" sz="1550" b="0" i="0" dirty="0">
              <a:latin typeface="Avenir Next LT Pro" panose="020B0504020202020204" pitchFamily="34" charset="77"/>
            </a:rPr>
            <a:t>CONSTRAINTS</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accent1">
            <a:lumMod val="20000"/>
            <a:lumOff val="80000"/>
            <a:alpha val="44000"/>
          </a:schemeClr>
        </a:solidFill>
        <a:ln>
          <a:noFill/>
        </a:ln>
      </dgm:spPr>
      <dgm:t>
        <a:bodyPr/>
        <a:lstStyle/>
        <a:p>
          <a:pPr marL="0">
            <a:lnSpc>
              <a:spcPct val="100000"/>
            </a:lnSpc>
          </a:pPr>
          <a:r>
            <a:rPr lang="en-US" sz="1600" b="0" i="0" dirty="0">
              <a:latin typeface="Avenir Next LT Pro" panose="020B0504020202020204" pitchFamily="34" charset="77"/>
            </a:rPr>
            <a:t>HR, regulators, or union rules push discipline</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A2322D3A-7AC2-4C5C-9D7E-EAB2313D47D4}">
      <dgm:prSet phldr="0" custT="1"/>
      <dgm:spPr>
        <a:solidFill>
          <a:srgbClr val="4A5EE6"/>
        </a:solidFill>
        <a:ln>
          <a:noFill/>
        </a:ln>
      </dgm:spPr>
      <dgm:t>
        <a:bodyPr/>
        <a:lstStyle/>
        <a:p>
          <a:pPr marL="0"/>
          <a:r>
            <a:rPr lang="en-US" sz="1550" b="0" i="0" dirty="0">
              <a:latin typeface="Avenir Next LT Pro" panose="020B0504020202020204" pitchFamily="34" charset="77"/>
            </a:rPr>
            <a:t>OPERATIONAL PRESSURE</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53000"/>
          </a:schemeClr>
        </a:solidFill>
        <a:ln>
          <a:noFill/>
        </a:ln>
      </dgm:spPr>
      <dgm:t>
        <a:bodyPr/>
        <a:lstStyle/>
        <a:p>
          <a:pPr marL="0"/>
          <a:r>
            <a:rPr lang="en-US" sz="1800" b="0" i="0" dirty="0">
              <a:latin typeface="Avenir Next LT Pro" panose="020B0504020202020204" pitchFamily="34" charset="77"/>
            </a:rPr>
            <a:t>POOR DYNAMICS</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FEB4A941-E9FA-4A86-A673-85FF34B35F20}">
      <dgm:prSet phldr="0" custT="1"/>
      <dgm:spPr>
        <a:solidFill>
          <a:schemeClr val="accent1">
            <a:lumMod val="40000"/>
            <a:lumOff val="60000"/>
            <a:alpha val="45000"/>
          </a:schemeClr>
        </a:solidFill>
        <a:ln>
          <a:noFill/>
        </a:ln>
      </dgm:spPr>
      <dgm:t>
        <a:bodyPr/>
        <a:lstStyle/>
        <a:p>
          <a:pPr marL="0" rtl="0">
            <a:lnSpc>
              <a:spcPct val="100000"/>
            </a:lnSpc>
          </a:pPr>
          <a:r>
            <a:rPr lang="en-US" sz="1600" b="0" i="0" dirty="0">
              <a:latin typeface="Avenir Next LT Pro" panose="020B0504020202020204" pitchFamily="34" charset="77"/>
            </a:rPr>
            <a:t>Toxic team dynamics negatively affect psychological safety</a:t>
          </a:r>
        </a:p>
      </dgm:t>
    </dgm:pt>
    <dgm:pt modelId="{39522508-BC4E-4DD5-A744-AFEFFE36DB74}" type="parTrans" cxnId="{F3C35175-BA5C-41D5-A10A-3C3727226B93}">
      <dgm:prSet/>
      <dgm:spPr/>
      <dgm:t>
        <a:bodyPr/>
        <a:lstStyle/>
        <a:p>
          <a:endParaRPr lang="en-US"/>
        </a:p>
      </dgm:t>
    </dgm:pt>
    <dgm:pt modelId="{97624CC8-6315-4683-B26C-C30D552DA5A6}" type="sibTrans" cxnId="{F3C35175-BA5C-41D5-A10A-3C3727226B93}">
      <dgm:prSet/>
      <dgm:spPr/>
      <dgm:t>
        <a:bodyPr/>
        <a:lstStyle/>
        <a:p>
          <a:endParaRPr lang="en-US"/>
        </a:p>
      </dgm:t>
    </dgm:pt>
    <dgm:pt modelId="{150BF6E2-4525-4649-89F3-583C83088042}">
      <dgm:prSet custT="1"/>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sz="1800" b="0" i="0" dirty="0">
              <a:latin typeface="Avenir Next LT Pro" panose="020B0504020202020204" pitchFamily="34" charset="77"/>
            </a:rPr>
            <a:t>LACK OF TRAINING</a:t>
          </a:r>
        </a:p>
      </dgm:t>
    </dgm:pt>
    <dgm:pt modelId="{DC74A9C4-865C-44E3-8398-1A0FD6CF2310}" type="parTrans" cxnId="{FC623E94-44A0-4D6F-9CBA-E196CDB4BA30}">
      <dgm:prSet/>
      <dgm:spPr/>
      <dgm:t>
        <a:bodyPr/>
        <a:lstStyle/>
        <a:p>
          <a:endParaRPr lang="en-US"/>
        </a:p>
      </dgm:t>
    </dgm:pt>
    <dgm:pt modelId="{3EE04A31-0FFD-41DC-A5F0-B313DE9B45CC}" type="sibTrans" cxnId="{FC623E94-44A0-4D6F-9CBA-E196CDB4BA30}">
      <dgm:prSet/>
      <dgm:spPr/>
      <dgm:t>
        <a:bodyPr/>
        <a:lstStyle/>
        <a:p>
          <a:endParaRPr lang="en-US"/>
        </a:p>
      </dgm:t>
    </dgm:pt>
    <dgm:pt modelId="{2C57C336-4235-4280-B095-10F186512501}">
      <dgm:prSet custT="1"/>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sz="1600" b="0" i="0" dirty="0">
              <a:latin typeface="Avenir Next LT Pro" panose="020B0504020202020204" pitchFamily="34" charset="77"/>
            </a:rPr>
            <a:t>Unsuitable training or clarity on </a:t>
          </a:r>
          <a:r>
            <a:rPr lang="en-US" sz="1550" b="0" i="0" dirty="0">
              <a:latin typeface="Avenir Next LT Pro" panose="020B0504020202020204" pitchFamily="34" charset="77"/>
            </a:rPr>
            <a:t>accountability</a:t>
          </a:r>
          <a:r>
            <a:rPr lang="en-US" sz="1600" b="0" i="0" dirty="0">
              <a:latin typeface="Avenir Next LT Pro" panose="020B0504020202020204" pitchFamily="34" charset="77"/>
            </a:rPr>
            <a:t> vs. negligence causing insecurity or reluctance</a:t>
          </a:r>
        </a:p>
      </dgm:t>
    </dgm:pt>
    <dgm:pt modelId="{6EF9432A-AA89-4B1B-B297-E6040A6FCCEB}" type="parTrans" cxnId="{D9684D9A-DB76-405A-B2D6-EE9DC916B429}">
      <dgm:prSet/>
      <dgm:spPr/>
      <dgm:t>
        <a:bodyPr/>
        <a:lstStyle/>
        <a:p>
          <a:endParaRPr lang="en-US"/>
        </a:p>
      </dgm:t>
    </dgm:pt>
    <dgm:pt modelId="{197BC7FD-801C-4AA1-BBDE-F65DA93B09B4}" type="sibTrans" cxnId="{D9684D9A-DB76-405A-B2D6-EE9DC916B429}">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6">
        <dgm:presLayoutVars>
          <dgm:chMax val="0"/>
          <dgm:chPref val="0"/>
        </dgm:presLayoutVars>
      </dgm:prSet>
      <dgm:spPr/>
    </dgm:pt>
    <dgm:pt modelId="{22359DD7-1BFB-4900-BAE6-6084F2F57988}" type="pres">
      <dgm:prSet presAssocID="{73D947E0-108F-4D20-A71E-3CF329F97212}" presName="desTx" presStyleLbl="alignAccFollowNode1" presStyleIdx="0" presStyleCnt="6"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6">
        <dgm:presLayoutVars>
          <dgm:chMax val="0"/>
          <dgm:chPref val="0"/>
        </dgm:presLayoutVars>
      </dgm:prSet>
      <dgm:spPr/>
    </dgm:pt>
    <dgm:pt modelId="{4FEB85EB-D046-4CDB-8A62-BBCE260C4490}" type="pres">
      <dgm:prSet presAssocID="{B1AFA1AF-0FF8-45B3-A6D0-0E255A2F637D}" presName="desTx" presStyleLbl="alignAccFollowNode1" presStyleIdx="1" presStyleCnt="6"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6">
        <dgm:presLayoutVars>
          <dgm:chMax val="0"/>
          <dgm:chPref val="0"/>
        </dgm:presLayoutVars>
      </dgm:prSet>
      <dgm:spPr/>
    </dgm:pt>
    <dgm:pt modelId="{6B5FE59C-B471-448A-AA7A-B526DCC4D4CA}" type="pres">
      <dgm:prSet presAssocID="{E9682B4F-0217-4B50-923E-C104AA24290F}" presName="desTx" presStyleLbl="alignAccFollowNode1" presStyleIdx="2" presStyleCnt="6"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6">
        <dgm:presLayoutVars>
          <dgm:chMax val="0"/>
          <dgm:chPref val="0"/>
        </dgm:presLayoutVars>
      </dgm:prSet>
      <dgm:spPr/>
    </dgm:pt>
    <dgm:pt modelId="{C42A8BDE-B838-475D-AFDE-17B60D744AB6}" type="pres">
      <dgm:prSet presAssocID="{4F85505A-81B6-4FDA-A144-900B71DAD946}" presName="desTx" presStyleLbl="alignAccFollowNode1" presStyleIdx="3" presStyleCnt="6"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6">
        <dgm:presLayoutVars>
          <dgm:chMax val="0"/>
          <dgm:chPref val="0"/>
        </dgm:presLayoutVars>
      </dgm:prSet>
      <dgm:spPr/>
    </dgm:pt>
    <dgm:pt modelId="{C8429E68-36DD-4F6A-A2F4-7CCDADCEFAD1}" type="pres">
      <dgm:prSet presAssocID="{A2322D3A-7AC2-4C5C-9D7E-EAB2313D47D4}" presName="desTx" presStyleLbl="alignAccFollowNode1" presStyleIdx="4" presStyleCnt="6" custScaleY="146837" custLinFactNeighborY="30596">
        <dgm:presLayoutVars/>
      </dgm:prSet>
      <dgm:spPr/>
    </dgm:pt>
    <dgm:pt modelId="{8502B490-D807-4447-A175-E1F97360BD27}" type="pres">
      <dgm:prSet presAssocID="{84DE1C3A-3FC7-4DB3-88ED-33F65A71557A}" presName="space" presStyleCnt="0"/>
      <dgm:spPr/>
    </dgm:pt>
    <dgm:pt modelId="{423EFB9E-B2AA-4BBA-A18A-5F39718D585E}" type="pres">
      <dgm:prSet presAssocID="{150BF6E2-4525-4649-89F3-583C83088042}" presName="composite" presStyleCnt="0"/>
      <dgm:spPr/>
    </dgm:pt>
    <dgm:pt modelId="{898C01CD-0C92-4A9F-A748-FE1FBA6AF84E}" type="pres">
      <dgm:prSet presAssocID="{150BF6E2-4525-4649-89F3-583C83088042}" presName="parTx" presStyleLbl="alignNode1" presStyleIdx="5" presStyleCnt="6">
        <dgm:presLayoutVars>
          <dgm:chMax val="0"/>
          <dgm:chPref val="0"/>
        </dgm:presLayoutVars>
      </dgm:prSet>
      <dgm:spPr/>
    </dgm:pt>
    <dgm:pt modelId="{1CAB2986-161B-47DD-95F3-2E904C2A325C}" type="pres">
      <dgm:prSet presAssocID="{150BF6E2-4525-4649-89F3-583C83088042}" presName="desTx" presStyleLbl="alignAccFollowNode1" presStyleIdx="5" presStyleCnt="6" custScaleY="146793" custLinFactNeighborX="1624" custLinFactNeighborY="25713">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41CF100B-0F8B-4270-86D2-67723A3D9262}" type="presOf" srcId="{B1AFA1AF-0FF8-45B3-A6D0-0E255A2F637D}" destId="{C4F84DEA-2002-4D32-8E80-70EEE05E345A}" srcOrd="0" destOrd="0" presId="urn:microsoft.com/office/officeart/2016/7/layout/HorizontalActionList"/>
    <dgm:cxn modelId="{5A5BA622-5DEB-48B9-88D9-C1DE36C711E5}" srcId="{B1AFA1AF-0FF8-45B3-A6D0-0E255A2F637D}" destId="{50418D2B-9486-42DE-AFDD-1D31420040FF}" srcOrd="0" destOrd="0" parTransId="{D5A17F6B-93F5-442B-938A-0F38C281BE88}" sibTransId="{1D87A0A5-8024-4710-846B-D5BFAC785107}"/>
    <dgm:cxn modelId="{BDBFA524-A8D5-4101-BE35-6F09B323BD76}" type="presOf" srcId="{8FE81FEC-2664-411F-AEB3-065F29F52751}" destId="{C8429E68-36DD-4F6A-A2F4-7CCDADCEFAD1}" srcOrd="0" destOrd="0" presId="urn:microsoft.com/office/officeart/2016/7/layout/HorizontalActionList"/>
    <dgm:cxn modelId="{36954D2D-5922-43C7-83AD-29B799F23029}" type="presOf" srcId="{30A490C8-22B4-4D68-875C-0F0DE2FF864D}" destId="{22359DD7-1BFB-4900-BAE6-6084F2F57988}" srcOrd="0" destOrd="0" presId="urn:microsoft.com/office/officeart/2016/7/layout/HorizontalActionList"/>
    <dgm:cxn modelId="{AEC17731-DE11-452A-BC81-1A8A077D0FD2}" type="presOf" srcId="{4F85505A-81B6-4FDA-A144-900B71DAD946}" destId="{4132ECB1-6BEF-4935-AFA3-B2EAA48FDE7E}" srcOrd="0" destOrd="0" presId="urn:microsoft.com/office/officeart/2016/7/layout/HorizontalActionList"/>
    <dgm:cxn modelId="{0D887831-0BB7-4128-979F-9A0F9308E5E7}" type="presOf" srcId="{2C57C336-4235-4280-B095-10F186512501}" destId="{1CAB2986-161B-47DD-95F3-2E904C2A325C}" srcOrd="0" destOrd="0" presId="urn:microsoft.com/office/officeart/2016/7/layout/HorizontalActionList"/>
    <dgm:cxn modelId="{23F1C433-3809-4233-BBAE-A3F4C4F7A9B9}" type="presOf" srcId="{A2322D3A-7AC2-4C5C-9D7E-EAB2313D47D4}" destId="{59606EB9-9F10-4D12-A33F-A242FDCC0D0F}" srcOrd="0" destOrd="0" presId="urn:microsoft.com/office/officeart/2016/7/layout/HorizontalActionList"/>
    <dgm:cxn modelId="{711E093C-AD42-45A4-8D40-A2D39702062E}" srcId="{A2322D3A-7AC2-4C5C-9D7E-EAB2313D47D4}" destId="{8FE81FEC-2664-411F-AEB3-065F29F52751}" srcOrd="0" destOrd="0" parTransId="{BCBC007E-0269-421B-9C41-DE26D5C3A822}" sibTransId="{80230EB7-7230-4881-A631-309C07417378}"/>
    <dgm:cxn modelId="{8902E35E-EBF6-4A17-A385-FC5D164B4899}" type="presOf" srcId="{FEB4A941-E9FA-4A86-A673-85FF34B35F20}" destId="{C42A8BDE-B838-475D-AFDE-17B60D744AB6}" srcOrd="0" destOrd="0" presId="urn:microsoft.com/office/officeart/2016/7/layout/HorizontalActionList"/>
    <dgm:cxn modelId="{9B0E8A66-86CE-4C2C-8D52-0FC3796D41B0}" type="presOf" srcId="{50418D2B-9486-42DE-AFDD-1D31420040FF}" destId="{4FEB85EB-D046-4CDB-8A62-BBCE260C4490}" srcOrd="0" destOrd="0" presId="urn:microsoft.com/office/officeart/2016/7/layout/HorizontalActionList"/>
    <dgm:cxn modelId="{92422248-C390-4FAB-8B9A-3BEC80DE6BE6}" type="presOf" srcId="{73D947E0-108F-4D20-A71E-3CF329F97212}" destId="{BDBD7220-3F85-45D2-BED6-5BBFBC23EAE3}"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F3C35175-BA5C-41D5-A10A-3C3727226B93}" srcId="{4F85505A-81B6-4FDA-A144-900B71DAD946}" destId="{FEB4A941-E9FA-4A86-A673-85FF34B35F20}" srcOrd="0" destOrd="0" parTransId="{39522508-BC4E-4DD5-A744-AFEFFE36DB74}" sibTransId="{97624CC8-6315-4683-B26C-C30D552DA5A6}"/>
    <dgm:cxn modelId="{2D633B56-E147-4EFC-B9EE-6C0413F329B0}" srcId="{0DD8915E-DC14-41D6-9BB5-F49E1C265163}" destId="{4F85505A-81B6-4FDA-A144-900B71DAD946}" srcOrd="3" destOrd="0" parTransId="{D9A96E25-7BBE-4DDD-8DDE-B4970D4340A8}" sibTransId="{68F74A88-49DC-44B1-BC0D-220A7B97601C}"/>
    <dgm:cxn modelId="{805D3A8B-8F32-441A-8593-AC9049917B9A}" type="presOf" srcId="{150BF6E2-4525-4649-89F3-583C83088042}" destId="{898C01CD-0C92-4A9F-A748-FE1FBA6AF84E}" srcOrd="0" destOrd="0" presId="urn:microsoft.com/office/officeart/2016/7/layout/HorizontalActionList"/>
    <dgm:cxn modelId="{FC623E94-44A0-4D6F-9CBA-E196CDB4BA30}" srcId="{0DD8915E-DC14-41D6-9BB5-F49E1C265163}" destId="{150BF6E2-4525-4649-89F3-583C83088042}" srcOrd="5" destOrd="0" parTransId="{DC74A9C4-865C-44E3-8398-1A0FD6CF2310}" sibTransId="{3EE04A31-0FFD-41DC-A5F0-B313DE9B45CC}"/>
    <dgm:cxn modelId="{D9684D9A-DB76-405A-B2D6-EE9DC916B429}" srcId="{150BF6E2-4525-4649-89F3-583C83088042}" destId="{2C57C336-4235-4280-B095-10F186512501}" srcOrd="0" destOrd="0" parTransId="{6EF9432A-AA89-4B1B-B297-E6040A6FCCEB}" sibTransId="{197BC7FD-801C-4AA1-BBDE-F65DA93B09B4}"/>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25BC9D8-F515-4FBF-8CF8-23CD32968E1D}" type="presOf" srcId="{0DD8915E-DC14-41D6-9BB5-F49E1C265163}" destId="{E4B4F7C4-5024-45F0-9FD7-C5068A1AE6C4}" srcOrd="0" destOrd="0" presId="urn:microsoft.com/office/officeart/2016/7/layout/HorizontalActionList"/>
    <dgm:cxn modelId="{B9696BD9-605E-4F2D-A732-E945E2BAAF72}" type="presOf" srcId="{0EC0C300-11E4-45CF-8418-973585107209}" destId="{6B5FE59C-B471-448A-AA7A-B526DCC4D4CA}" srcOrd="0" destOrd="0" presId="urn:microsoft.com/office/officeart/2016/7/layout/HorizontalActionList"/>
    <dgm:cxn modelId="{8A784DF1-1F9C-4580-87D7-0EA5B9583EBA}" type="presOf" srcId="{E9682B4F-0217-4B50-923E-C104AA24290F}" destId="{49B7F8FA-D256-41EF-9327-52A3551D9A60}" srcOrd="0" destOrd="0" presId="urn:microsoft.com/office/officeart/2016/7/layout/HorizontalActionList"/>
    <dgm:cxn modelId="{4DE1914D-98BC-4BDD-8FA7-3784D93E1417}" type="presParOf" srcId="{E4B4F7C4-5024-45F0-9FD7-C5068A1AE6C4}" destId="{473E2436-1BC1-4A6C-8568-5C38418F52D1}" srcOrd="0" destOrd="0" presId="urn:microsoft.com/office/officeart/2016/7/layout/HorizontalActionList"/>
    <dgm:cxn modelId="{CDE67A8C-2DBB-43F7-A338-A591D373306A}" type="presParOf" srcId="{473E2436-1BC1-4A6C-8568-5C38418F52D1}" destId="{BDBD7220-3F85-45D2-BED6-5BBFBC23EAE3}" srcOrd="0" destOrd="0" presId="urn:microsoft.com/office/officeart/2016/7/layout/HorizontalActionList"/>
    <dgm:cxn modelId="{38898E32-F194-49FA-88C0-0B7C06224A7C}" type="presParOf" srcId="{473E2436-1BC1-4A6C-8568-5C38418F52D1}" destId="{22359DD7-1BFB-4900-BAE6-6084F2F57988}" srcOrd="1" destOrd="0" presId="urn:microsoft.com/office/officeart/2016/7/layout/HorizontalActionList"/>
    <dgm:cxn modelId="{0116B6F8-8444-4C78-A15D-1DDC0781D0F7}" type="presParOf" srcId="{E4B4F7C4-5024-45F0-9FD7-C5068A1AE6C4}" destId="{38C65349-0C40-499F-9765-B6F38C2DC3C3}" srcOrd="1" destOrd="0" presId="urn:microsoft.com/office/officeart/2016/7/layout/HorizontalActionList"/>
    <dgm:cxn modelId="{53713AAE-6C98-4361-BCF2-89C98B5353BA}" type="presParOf" srcId="{E4B4F7C4-5024-45F0-9FD7-C5068A1AE6C4}" destId="{C6650FDC-3601-45F5-9125-6E3F90A53F8A}" srcOrd="2" destOrd="0" presId="urn:microsoft.com/office/officeart/2016/7/layout/HorizontalActionList"/>
    <dgm:cxn modelId="{01B184D1-21BE-4706-A064-3314D3EC19EC}" type="presParOf" srcId="{C6650FDC-3601-45F5-9125-6E3F90A53F8A}" destId="{C4F84DEA-2002-4D32-8E80-70EEE05E345A}" srcOrd="0" destOrd="0" presId="urn:microsoft.com/office/officeart/2016/7/layout/HorizontalActionList"/>
    <dgm:cxn modelId="{EA4D5401-DB7B-4EB1-9040-85A972975F50}" type="presParOf" srcId="{C6650FDC-3601-45F5-9125-6E3F90A53F8A}" destId="{4FEB85EB-D046-4CDB-8A62-BBCE260C4490}" srcOrd="1" destOrd="0" presId="urn:microsoft.com/office/officeart/2016/7/layout/HorizontalActionList"/>
    <dgm:cxn modelId="{0E39FCEC-5833-4160-AA57-B927277A6FEA}" type="presParOf" srcId="{E4B4F7C4-5024-45F0-9FD7-C5068A1AE6C4}" destId="{40F59683-723F-44D1-8379-95635EED1AA8}" srcOrd="3" destOrd="0" presId="urn:microsoft.com/office/officeart/2016/7/layout/HorizontalActionList"/>
    <dgm:cxn modelId="{627D0B75-C131-4942-8A0C-D76801055612}" type="presParOf" srcId="{E4B4F7C4-5024-45F0-9FD7-C5068A1AE6C4}" destId="{BB2E4F65-C461-40C3-BC82-6A29AA851F44}" srcOrd="4" destOrd="0" presId="urn:microsoft.com/office/officeart/2016/7/layout/HorizontalActionList"/>
    <dgm:cxn modelId="{11DA93EF-4670-48F2-84AA-AD913C42B1E2}" type="presParOf" srcId="{BB2E4F65-C461-40C3-BC82-6A29AA851F44}" destId="{49B7F8FA-D256-41EF-9327-52A3551D9A60}" srcOrd="0" destOrd="0" presId="urn:microsoft.com/office/officeart/2016/7/layout/HorizontalActionList"/>
    <dgm:cxn modelId="{5466AF28-1B4A-4DF6-AA46-15E456C392DB}" type="presParOf" srcId="{BB2E4F65-C461-40C3-BC82-6A29AA851F44}" destId="{6B5FE59C-B471-448A-AA7A-B526DCC4D4CA}" srcOrd="1" destOrd="0" presId="urn:microsoft.com/office/officeart/2016/7/layout/HorizontalActionList"/>
    <dgm:cxn modelId="{91B36177-1C60-48FF-84CE-B18A38F23996}" type="presParOf" srcId="{E4B4F7C4-5024-45F0-9FD7-C5068A1AE6C4}" destId="{A91542D9-4FB3-4302-AD03-3D6EF82E6748}" srcOrd="5" destOrd="0" presId="urn:microsoft.com/office/officeart/2016/7/layout/HorizontalActionList"/>
    <dgm:cxn modelId="{F1FD0A80-4D17-4B8E-96C4-4669C1FE7798}" type="presParOf" srcId="{E4B4F7C4-5024-45F0-9FD7-C5068A1AE6C4}" destId="{1A7C3045-2DAF-4A19-82DB-79436B2E4575}" srcOrd="6" destOrd="0" presId="urn:microsoft.com/office/officeart/2016/7/layout/HorizontalActionList"/>
    <dgm:cxn modelId="{908E7AF0-2696-45AF-ABA3-8E143D47ACF3}" type="presParOf" srcId="{1A7C3045-2DAF-4A19-82DB-79436B2E4575}" destId="{4132ECB1-6BEF-4935-AFA3-B2EAA48FDE7E}" srcOrd="0" destOrd="0" presId="urn:microsoft.com/office/officeart/2016/7/layout/HorizontalActionList"/>
    <dgm:cxn modelId="{56071D70-DEA3-4304-918D-35BEF185E2AC}" type="presParOf" srcId="{1A7C3045-2DAF-4A19-82DB-79436B2E4575}" destId="{C42A8BDE-B838-475D-AFDE-17B60D744AB6}" srcOrd="1" destOrd="0" presId="urn:microsoft.com/office/officeart/2016/7/layout/HorizontalActionList"/>
    <dgm:cxn modelId="{4DBEA8FD-2C05-4418-871F-E4FCA6BEC2FC}" type="presParOf" srcId="{E4B4F7C4-5024-45F0-9FD7-C5068A1AE6C4}" destId="{D0DC94A3-770A-4810-A89A-7DB7918862F6}" srcOrd="7" destOrd="0" presId="urn:microsoft.com/office/officeart/2016/7/layout/HorizontalActionList"/>
    <dgm:cxn modelId="{64ECD7C2-1A48-440A-B5A2-043AA3ECE8F9}" type="presParOf" srcId="{E4B4F7C4-5024-45F0-9FD7-C5068A1AE6C4}" destId="{647B2244-AC3A-441A-A6FB-6136FA04F429}" srcOrd="8" destOrd="0" presId="urn:microsoft.com/office/officeart/2016/7/layout/HorizontalActionList"/>
    <dgm:cxn modelId="{F0E5AF7A-471D-484D-BC20-17C546F94184}" type="presParOf" srcId="{647B2244-AC3A-441A-A6FB-6136FA04F429}" destId="{59606EB9-9F10-4D12-A33F-A242FDCC0D0F}" srcOrd="0" destOrd="0" presId="urn:microsoft.com/office/officeart/2016/7/layout/HorizontalActionList"/>
    <dgm:cxn modelId="{486D786C-57D1-471C-A425-4F422C044D35}" type="presParOf" srcId="{647B2244-AC3A-441A-A6FB-6136FA04F429}" destId="{C8429E68-36DD-4F6A-A2F4-7CCDADCEFAD1}" srcOrd="1" destOrd="0" presId="urn:microsoft.com/office/officeart/2016/7/layout/HorizontalActionList"/>
    <dgm:cxn modelId="{8D358C8A-2713-47E5-BBF7-407609891FAB}" type="presParOf" srcId="{E4B4F7C4-5024-45F0-9FD7-C5068A1AE6C4}" destId="{8502B490-D807-4447-A175-E1F97360BD27}" srcOrd="9" destOrd="0" presId="urn:microsoft.com/office/officeart/2016/7/layout/HorizontalActionList"/>
    <dgm:cxn modelId="{DF9609A7-3714-422F-A73F-38AD38D798FB}" type="presParOf" srcId="{E4B4F7C4-5024-45F0-9FD7-C5068A1AE6C4}" destId="{423EFB9E-B2AA-4BBA-A18A-5F39718D585E}" srcOrd="10" destOrd="0" presId="urn:microsoft.com/office/officeart/2016/7/layout/HorizontalActionList"/>
    <dgm:cxn modelId="{B0820F7E-B486-47A6-8360-ADDD709D85C0}" type="presParOf" srcId="{423EFB9E-B2AA-4BBA-A18A-5F39718D585E}" destId="{898C01CD-0C92-4A9F-A748-FE1FBA6AF84E}" srcOrd="0" destOrd="0" presId="urn:microsoft.com/office/officeart/2016/7/layout/HorizontalActionList"/>
    <dgm:cxn modelId="{C73EE20A-0A34-4679-AC5F-CDA4376631B7}" type="presParOf" srcId="{423EFB9E-B2AA-4BBA-A18A-5F39718D585E}" destId="{1CAB2986-161B-47DD-95F3-2E904C2A325C}"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CB8459B-6F8C-41DD-A5C2-762949F3D83F}"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03AA249A-8F44-4990-BF0F-6EAA5459058C}">
      <dgm:prSet phldrT="[Text]" phldr="0" custT="1"/>
      <dgm:spPr/>
      <dgm:t>
        <a:bodyPr/>
        <a:lstStyle/>
        <a:p>
          <a:r>
            <a:rPr lang="en-US" sz="2200" dirty="0"/>
            <a:t>Policies</a:t>
          </a:r>
        </a:p>
      </dgm:t>
    </dgm:pt>
    <dgm:pt modelId="{7BB378E2-7352-496F-94AF-F115E5BB59E9}" type="parTrans" cxnId="{5137402C-B6E0-4BF4-A6FE-92EEB6F2F25B}">
      <dgm:prSet/>
      <dgm:spPr/>
      <dgm:t>
        <a:bodyPr/>
        <a:lstStyle/>
        <a:p>
          <a:endParaRPr lang="en-US"/>
        </a:p>
      </dgm:t>
    </dgm:pt>
    <dgm:pt modelId="{381AA7A4-741A-43FA-9138-5056299E55D3}" type="sibTrans" cxnId="{5137402C-B6E0-4BF4-A6FE-92EEB6F2F25B}">
      <dgm:prSet/>
      <dgm:spPr/>
      <dgm:t>
        <a:bodyPr/>
        <a:lstStyle/>
        <a:p>
          <a:endParaRPr lang="en-US"/>
        </a:p>
      </dgm:t>
    </dgm:pt>
    <dgm:pt modelId="{783A6057-8F67-4B35-B147-A881D2AE3DB5}">
      <dgm:prSet phldrT="[Text]" phldr="0" custT="1"/>
      <dgm:spPr/>
      <dgm:t>
        <a:bodyPr/>
        <a:lstStyle/>
        <a:p>
          <a:r>
            <a:rPr lang="en-US" sz="2000" dirty="0"/>
            <a:t>Disciplinary policies that default to punishment</a:t>
          </a:r>
        </a:p>
      </dgm:t>
    </dgm:pt>
    <dgm:pt modelId="{C6E45873-2C7A-4999-933F-ED09D0D36C79}" type="parTrans" cxnId="{AD63BFC7-A406-458E-8CA5-DDCEAD271FE5}">
      <dgm:prSet/>
      <dgm:spPr/>
      <dgm:t>
        <a:bodyPr/>
        <a:lstStyle/>
        <a:p>
          <a:endParaRPr lang="en-US"/>
        </a:p>
      </dgm:t>
    </dgm:pt>
    <dgm:pt modelId="{B4E86875-165E-4BDC-A9D1-1BD53C3D3154}" type="sibTrans" cxnId="{AD63BFC7-A406-458E-8CA5-DDCEAD271FE5}">
      <dgm:prSet/>
      <dgm:spPr/>
      <dgm:t>
        <a:bodyPr/>
        <a:lstStyle/>
        <a:p>
          <a:endParaRPr lang="en-US"/>
        </a:p>
      </dgm:t>
    </dgm:pt>
    <dgm:pt modelId="{B0B7D84F-ADCD-4983-99B0-8CF838EFE96E}">
      <dgm:prSet phldrT="[Text]" phldr="0" custT="1"/>
      <dgm:spPr/>
      <dgm:t>
        <a:bodyPr/>
        <a:lstStyle/>
        <a:p>
          <a:r>
            <a:rPr lang="en-US" sz="1800" dirty="0"/>
            <a:t>When HR or legal demand sanctions, people won’t report.</a:t>
          </a:r>
        </a:p>
      </dgm:t>
    </dgm:pt>
    <dgm:pt modelId="{13B4CA46-740A-4DBB-ABC8-477D3A5CEF34}" type="parTrans" cxnId="{DA943ABF-2499-418E-845E-700B1C59E4C5}">
      <dgm:prSet/>
      <dgm:spPr/>
      <dgm:t>
        <a:bodyPr/>
        <a:lstStyle/>
        <a:p>
          <a:endParaRPr lang="en-US"/>
        </a:p>
      </dgm:t>
    </dgm:pt>
    <dgm:pt modelId="{F5002995-6014-4161-969E-70622A38A5F1}" type="sibTrans" cxnId="{DA943ABF-2499-418E-845E-700B1C59E4C5}">
      <dgm:prSet/>
      <dgm:spPr/>
      <dgm:t>
        <a:bodyPr/>
        <a:lstStyle/>
        <a:p>
          <a:endParaRPr lang="en-US"/>
        </a:p>
      </dgm:t>
    </dgm:pt>
    <dgm:pt modelId="{96A61406-65DB-4C02-A7A0-582D417A03B3}">
      <dgm:prSet phldrT="[Text]" phldr="0" custT="1"/>
      <dgm:spPr/>
      <dgm:t>
        <a:bodyPr/>
        <a:lstStyle/>
        <a:p>
          <a:r>
            <a:rPr lang="en-US" sz="2000" dirty="0"/>
            <a:t>Constraints</a:t>
          </a:r>
        </a:p>
      </dgm:t>
    </dgm:pt>
    <dgm:pt modelId="{E822F19C-4814-4477-86FC-455B09D7C178}" type="parTrans" cxnId="{FE123BCA-58C2-4676-9D22-04BDBCA608E9}">
      <dgm:prSet/>
      <dgm:spPr/>
      <dgm:t>
        <a:bodyPr/>
        <a:lstStyle/>
        <a:p>
          <a:endParaRPr lang="en-US"/>
        </a:p>
      </dgm:t>
    </dgm:pt>
    <dgm:pt modelId="{E1FE65DB-D7AB-473F-8C60-47DA4F704A07}" type="sibTrans" cxnId="{FE123BCA-58C2-4676-9D22-04BDBCA608E9}">
      <dgm:prSet/>
      <dgm:spPr/>
      <dgm:t>
        <a:bodyPr/>
        <a:lstStyle/>
        <a:p>
          <a:endParaRPr lang="en-US"/>
        </a:p>
      </dgm:t>
    </dgm:pt>
    <dgm:pt modelId="{5B00B4D1-0241-4C15-ACC8-01497D59A4CD}">
      <dgm:prSet phldrT="[Text]" phldr="0" custT="1"/>
      <dgm:spPr/>
      <dgm:t>
        <a:bodyPr/>
        <a:lstStyle/>
        <a:p>
          <a:r>
            <a:rPr lang="en-US" sz="2000" dirty="0"/>
            <a:t>Regulatory/contractual constraints</a:t>
          </a:r>
        </a:p>
      </dgm:t>
    </dgm:pt>
    <dgm:pt modelId="{56B6AB16-ADFD-4CD0-BE4D-DE1920AEA6B7}" type="parTrans" cxnId="{E645EFA0-3E55-42F1-BC2D-5DE8BDD7AC1B}">
      <dgm:prSet/>
      <dgm:spPr/>
      <dgm:t>
        <a:bodyPr/>
        <a:lstStyle/>
        <a:p>
          <a:endParaRPr lang="en-US"/>
        </a:p>
      </dgm:t>
    </dgm:pt>
    <dgm:pt modelId="{725BB43D-A520-4F00-B25B-68C4F95594B2}" type="sibTrans" cxnId="{E645EFA0-3E55-42F1-BC2D-5DE8BDD7AC1B}">
      <dgm:prSet/>
      <dgm:spPr/>
      <dgm:t>
        <a:bodyPr/>
        <a:lstStyle/>
        <a:p>
          <a:endParaRPr lang="en-US"/>
        </a:p>
      </dgm:t>
    </dgm:pt>
    <dgm:pt modelId="{376C8A6E-4C3C-424B-9E11-3D0CE9FA27B3}">
      <dgm:prSet phldrT="[Text]" phldr="0" custT="1"/>
      <dgm:spPr/>
      <dgm:t>
        <a:bodyPr/>
        <a:lstStyle/>
        <a:p>
          <a:r>
            <a:rPr lang="en-US" sz="1800" dirty="0"/>
            <a:t>In highly-regulated environments legal exposure or audit requirements cause conservative punitive responses.</a:t>
          </a:r>
        </a:p>
      </dgm:t>
    </dgm:pt>
    <dgm:pt modelId="{611E8C50-521E-4738-B441-5F11AEF9EE84}" type="parTrans" cxnId="{BD5B2D4E-F9B9-4147-B4C9-FFF391E33ED5}">
      <dgm:prSet/>
      <dgm:spPr/>
      <dgm:t>
        <a:bodyPr/>
        <a:lstStyle/>
        <a:p>
          <a:endParaRPr lang="en-US"/>
        </a:p>
      </dgm:t>
    </dgm:pt>
    <dgm:pt modelId="{FD16AA61-07D8-4216-B5E4-3845A4A956FE}" type="sibTrans" cxnId="{BD5B2D4E-F9B9-4147-B4C9-FFF391E33ED5}">
      <dgm:prSet/>
      <dgm:spPr/>
      <dgm:t>
        <a:bodyPr/>
        <a:lstStyle/>
        <a:p>
          <a:endParaRPr lang="en-US"/>
        </a:p>
      </dgm:t>
    </dgm:pt>
    <dgm:pt modelId="{E1887DDD-29CF-4FF4-8E64-2BB5C84959C5}">
      <dgm:prSet phldrT="[Text]" phldr="0" custT="1"/>
      <dgm:spPr/>
      <dgm:t>
        <a:bodyPr/>
        <a:lstStyle/>
        <a:p>
          <a:r>
            <a:rPr lang="en-US" sz="2200" dirty="0"/>
            <a:t>Incentives</a:t>
          </a:r>
        </a:p>
      </dgm:t>
    </dgm:pt>
    <dgm:pt modelId="{F3896415-F554-4B6C-ABE5-192ECA6A8838}" type="parTrans" cxnId="{84B90CDA-DEF7-4A9B-8A4E-8C832ED46441}">
      <dgm:prSet/>
      <dgm:spPr/>
      <dgm:t>
        <a:bodyPr/>
        <a:lstStyle/>
        <a:p>
          <a:endParaRPr lang="en-US"/>
        </a:p>
      </dgm:t>
    </dgm:pt>
    <dgm:pt modelId="{EBB87B28-ABCC-40D0-B486-A38198493E7C}" type="sibTrans" cxnId="{84B90CDA-DEF7-4A9B-8A4E-8C832ED46441}">
      <dgm:prSet/>
      <dgm:spPr/>
      <dgm:t>
        <a:bodyPr/>
        <a:lstStyle/>
        <a:p>
          <a:endParaRPr lang="en-US"/>
        </a:p>
      </dgm:t>
    </dgm:pt>
    <dgm:pt modelId="{16C094C4-4759-41EA-89E0-E0AF29BBB22E}">
      <dgm:prSet phldrT="[Text]" phldr="0" custT="1"/>
      <dgm:spPr/>
      <dgm:t>
        <a:bodyPr/>
        <a:lstStyle/>
        <a:p>
          <a:r>
            <a:rPr lang="en-US" sz="2000" dirty="0"/>
            <a:t>Measurement &amp; incentives misalignment</a:t>
          </a:r>
        </a:p>
      </dgm:t>
    </dgm:pt>
    <dgm:pt modelId="{437B02FA-87FB-437A-BED9-61DEC0FCACE3}" type="parTrans" cxnId="{C63D8F09-5028-4BCD-98D7-6DBA1E0520D8}">
      <dgm:prSet/>
      <dgm:spPr/>
      <dgm:t>
        <a:bodyPr/>
        <a:lstStyle/>
        <a:p>
          <a:endParaRPr lang="en-US"/>
        </a:p>
      </dgm:t>
    </dgm:pt>
    <dgm:pt modelId="{D85D5ACF-8834-4949-A446-F99E3C5368A3}" type="sibTrans" cxnId="{C63D8F09-5028-4BCD-98D7-6DBA1E0520D8}">
      <dgm:prSet/>
      <dgm:spPr/>
      <dgm:t>
        <a:bodyPr/>
        <a:lstStyle/>
        <a:p>
          <a:endParaRPr lang="en-US"/>
        </a:p>
      </dgm:t>
    </dgm:pt>
    <dgm:pt modelId="{8F527B22-06F5-40BD-9727-D04B020402EB}">
      <dgm:prSet phldrT="[Text]" phldr="0" custT="1"/>
      <dgm:spPr/>
      <dgm:t>
        <a:bodyPr/>
        <a:lstStyle/>
        <a:p>
          <a:r>
            <a:rPr lang="en-US" sz="1800" dirty="0"/>
            <a:t>Metrics that reward “zero incidents” without context incentivize hiding.</a:t>
          </a:r>
        </a:p>
      </dgm:t>
    </dgm:pt>
    <dgm:pt modelId="{FD8CE903-AB78-4A1B-8A77-7FED5E2A964E}" type="parTrans" cxnId="{25C76A56-6B3D-4AD9-BE7D-F15AB14775A8}">
      <dgm:prSet/>
      <dgm:spPr/>
      <dgm:t>
        <a:bodyPr/>
        <a:lstStyle/>
        <a:p>
          <a:endParaRPr lang="en-US"/>
        </a:p>
      </dgm:t>
    </dgm:pt>
    <dgm:pt modelId="{A2D05733-E2DA-4994-86FA-14495B410552}" type="sibTrans" cxnId="{25C76A56-6B3D-4AD9-BE7D-F15AB14775A8}">
      <dgm:prSet/>
      <dgm:spPr/>
      <dgm:t>
        <a:bodyPr/>
        <a:lstStyle/>
        <a:p>
          <a:endParaRPr lang="en-US"/>
        </a:p>
      </dgm:t>
    </dgm:pt>
    <dgm:pt modelId="{88266391-0E05-41ED-A0D7-AC56D1FAD40F}">
      <dgm:prSet phldrT="[Text]" phldr="0" custT="1"/>
      <dgm:spPr/>
      <dgm:t>
        <a:bodyPr/>
        <a:lstStyle/>
        <a:p>
          <a:r>
            <a:rPr lang="en-US" sz="1800" dirty="0"/>
            <a:t>Example: uptime-only bonuses that discourage honest postmortem reporting.</a:t>
          </a:r>
        </a:p>
      </dgm:t>
    </dgm:pt>
    <dgm:pt modelId="{09F36BB8-BBCE-49A9-96A5-B07AD66F69D7}" type="parTrans" cxnId="{CE8F629B-7D44-4598-9280-27F869D87459}">
      <dgm:prSet/>
      <dgm:spPr/>
      <dgm:t>
        <a:bodyPr/>
        <a:lstStyle/>
        <a:p>
          <a:endParaRPr lang="en-US"/>
        </a:p>
      </dgm:t>
    </dgm:pt>
    <dgm:pt modelId="{2CA516EE-D778-4123-B555-6D4B3A0F1556}" type="sibTrans" cxnId="{CE8F629B-7D44-4598-9280-27F869D87459}">
      <dgm:prSet/>
      <dgm:spPr/>
      <dgm:t>
        <a:bodyPr/>
        <a:lstStyle/>
        <a:p>
          <a:endParaRPr lang="en-US"/>
        </a:p>
      </dgm:t>
    </dgm:pt>
    <dgm:pt modelId="{AAB0C2F6-352D-4D06-9688-F5FAEE1746A7}" type="pres">
      <dgm:prSet presAssocID="{6CB8459B-6F8C-41DD-A5C2-762949F3D83F}" presName="Name0" presStyleCnt="0">
        <dgm:presLayoutVars>
          <dgm:chMax/>
          <dgm:chPref val="3"/>
          <dgm:dir/>
          <dgm:animOne val="branch"/>
          <dgm:animLvl val="lvl"/>
        </dgm:presLayoutVars>
      </dgm:prSet>
      <dgm:spPr/>
    </dgm:pt>
    <dgm:pt modelId="{4E45A0CA-C311-4E82-9CCE-C5E7B5E6D3CF}" type="pres">
      <dgm:prSet presAssocID="{03AA249A-8F44-4990-BF0F-6EAA5459058C}" presName="composite" presStyleCnt="0"/>
      <dgm:spPr/>
    </dgm:pt>
    <dgm:pt modelId="{04D4DCA6-7C7B-4A31-8FD8-AED965732123}" type="pres">
      <dgm:prSet presAssocID="{03AA249A-8F44-4990-BF0F-6EAA5459058C}" presName="FirstChild" presStyleLbl="revTx" presStyleIdx="0" presStyleCnt="6">
        <dgm:presLayoutVars>
          <dgm:chMax val="0"/>
          <dgm:chPref val="0"/>
          <dgm:bulletEnabled val="1"/>
        </dgm:presLayoutVars>
      </dgm:prSet>
      <dgm:spPr/>
    </dgm:pt>
    <dgm:pt modelId="{52B4DDB5-D8C7-491F-88B2-D88AFA176633}" type="pres">
      <dgm:prSet presAssocID="{03AA249A-8F44-4990-BF0F-6EAA5459058C}" presName="Parent" presStyleLbl="alignNode1" presStyleIdx="0" presStyleCnt="3">
        <dgm:presLayoutVars>
          <dgm:chMax val="3"/>
          <dgm:chPref val="3"/>
          <dgm:bulletEnabled val="1"/>
        </dgm:presLayoutVars>
      </dgm:prSet>
      <dgm:spPr/>
    </dgm:pt>
    <dgm:pt modelId="{ADF4F0F3-34AB-4990-BC6D-7A5034850BA7}" type="pres">
      <dgm:prSet presAssocID="{03AA249A-8F44-4990-BF0F-6EAA5459058C}" presName="Accent" presStyleLbl="parChTrans1D1" presStyleIdx="0" presStyleCnt="3"/>
      <dgm:spPr/>
    </dgm:pt>
    <dgm:pt modelId="{E9C5073E-3B27-4D94-9B31-A6BFBCE081A6}" type="pres">
      <dgm:prSet presAssocID="{03AA249A-8F44-4990-BF0F-6EAA5459058C}" presName="Child" presStyleLbl="revTx" presStyleIdx="1" presStyleCnt="6">
        <dgm:presLayoutVars>
          <dgm:chMax val="0"/>
          <dgm:chPref val="0"/>
          <dgm:bulletEnabled val="1"/>
        </dgm:presLayoutVars>
      </dgm:prSet>
      <dgm:spPr/>
    </dgm:pt>
    <dgm:pt modelId="{1633074A-9287-4F6A-93E4-B3EEE711565D}" type="pres">
      <dgm:prSet presAssocID="{381AA7A4-741A-43FA-9138-5056299E55D3}" presName="sibTrans" presStyleCnt="0"/>
      <dgm:spPr/>
    </dgm:pt>
    <dgm:pt modelId="{6EC69A9F-C168-4541-A662-191BD5CDC33E}" type="pres">
      <dgm:prSet presAssocID="{96A61406-65DB-4C02-A7A0-582D417A03B3}" presName="composite" presStyleCnt="0"/>
      <dgm:spPr/>
    </dgm:pt>
    <dgm:pt modelId="{E0477BBF-BE00-4154-BCDD-CEB7FE4B43B1}" type="pres">
      <dgm:prSet presAssocID="{96A61406-65DB-4C02-A7A0-582D417A03B3}" presName="FirstChild" presStyleLbl="revTx" presStyleIdx="2" presStyleCnt="6">
        <dgm:presLayoutVars>
          <dgm:chMax val="0"/>
          <dgm:chPref val="0"/>
          <dgm:bulletEnabled val="1"/>
        </dgm:presLayoutVars>
      </dgm:prSet>
      <dgm:spPr/>
    </dgm:pt>
    <dgm:pt modelId="{DA0D8CFF-495C-4D34-9051-FD8C9813A399}" type="pres">
      <dgm:prSet presAssocID="{96A61406-65DB-4C02-A7A0-582D417A03B3}" presName="Parent" presStyleLbl="alignNode1" presStyleIdx="1" presStyleCnt="3">
        <dgm:presLayoutVars>
          <dgm:chMax val="3"/>
          <dgm:chPref val="3"/>
          <dgm:bulletEnabled val="1"/>
        </dgm:presLayoutVars>
      </dgm:prSet>
      <dgm:spPr/>
    </dgm:pt>
    <dgm:pt modelId="{1302958C-4A6A-4B4D-A094-35E7DA9CB50C}" type="pres">
      <dgm:prSet presAssocID="{96A61406-65DB-4C02-A7A0-582D417A03B3}" presName="Accent" presStyleLbl="parChTrans1D1" presStyleIdx="1" presStyleCnt="3"/>
      <dgm:spPr/>
    </dgm:pt>
    <dgm:pt modelId="{380DBCEF-242B-4C8D-9569-17B792D352EA}" type="pres">
      <dgm:prSet presAssocID="{96A61406-65DB-4C02-A7A0-582D417A03B3}" presName="Child" presStyleLbl="revTx" presStyleIdx="3" presStyleCnt="6">
        <dgm:presLayoutVars>
          <dgm:chMax val="0"/>
          <dgm:chPref val="0"/>
          <dgm:bulletEnabled val="1"/>
        </dgm:presLayoutVars>
      </dgm:prSet>
      <dgm:spPr/>
    </dgm:pt>
    <dgm:pt modelId="{DFA2A0E5-849D-422D-BEAE-4680089CCD2A}" type="pres">
      <dgm:prSet presAssocID="{E1FE65DB-D7AB-473F-8C60-47DA4F704A07}" presName="sibTrans" presStyleCnt="0"/>
      <dgm:spPr/>
    </dgm:pt>
    <dgm:pt modelId="{4BCC16C3-F8D0-4CCE-8184-123829CF4E16}" type="pres">
      <dgm:prSet presAssocID="{E1887DDD-29CF-4FF4-8E64-2BB5C84959C5}" presName="composite" presStyleCnt="0"/>
      <dgm:spPr/>
    </dgm:pt>
    <dgm:pt modelId="{F662B1D8-B00D-43A9-B226-8AA794D64158}" type="pres">
      <dgm:prSet presAssocID="{E1887DDD-29CF-4FF4-8E64-2BB5C84959C5}" presName="FirstChild" presStyleLbl="revTx" presStyleIdx="4" presStyleCnt="6">
        <dgm:presLayoutVars>
          <dgm:chMax val="0"/>
          <dgm:chPref val="0"/>
          <dgm:bulletEnabled val="1"/>
        </dgm:presLayoutVars>
      </dgm:prSet>
      <dgm:spPr/>
    </dgm:pt>
    <dgm:pt modelId="{B5936A28-204F-421F-90E2-F9F5E1D6D15E}" type="pres">
      <dgm:prSet presAssocID="{E1887DDD-29CF-4FF4-8E64-2BB5C84959C5}" presName="Parent" presStyleLbl="alignNode1" presStyleIdx="2" presStyleCnt="3">
        <dgm:presLayoutVars>
          <dgm:chMax val="3"/>
          <dgm:chPref val="3"/>
          <dgm:bulletEnabled val="1"/>
        </dgm:presLayoutVars>
      </dgm:prSet>
      <dgm:spPr/>
    </dgm:pt>
    <dgm:pt modelId="{BD85EF80-85EB-410F-8975-B0CA9A78CE9D}" type="pres">
      <dgm:prSet presAssocID="{E1887DDD-29CF-4FF4-8E64-2BB5C84959C5}" presName="Accent" presStyleLbl="parChTrans1D1" presStyleIdx="2" presStyleCnt="3"/>
      <dgm:spPr/>
    </dgm:pt>
    <dgm:pt modelId="{94050A4F-ED13-40CE-9D48-BA75D7369EC2}" type="pres">
      <dgm:prSet presAssocID="{E1887DDD-29CF-4FF4-8E64-2BB5C84959C5}" presName="Child" presStyleLbl="revTx" presStyleIdx="5" presStyleCnt="6">
        <dgm:presLayoutVars>
          <dgm:chMax val="0"/>
          <dgm:chPref val="0"/>
          <dgm:bulletEnabled val="1"/>
        </dgm:presLayoutVars>
      </dgm:prSet>
      <dgm:spPr/>
    </dgm:pt>
  </dgm:ptLst>
  <dgm:cxnLst>
    <dgm:cxn modelId="{A8FA3302-0823-4E86-8937-3A6D8F18591D}" type="presOf" srcId="{8F527B22-06F5-40BD-9727-D04B020402EB}" destId="{94050A4F-ED13-40CE-9D48-BA75D7369EC2}" srcOrd="0" destOrd="0" presId="urn:microsoft.com/office/officeart/2011/layout/TabList"/>
    <dgm:cxn modelId="{0DD24105-7466-4D6C-A13A-C86318BC3827}" type="presOf" srcId="{783A6057-8F67-4B35-B147-A881D2AE3DB5}" destId="{04D4DCA6-7C7B-4A31-8FD8-AED965732123}" srcOrd="0" destOrd="0" presId="urn:microsoft.com/office/officeart/2011/layout/TabList"/>
    <dgm:cxn modelId="{765FCD08-0683-4C83-B8F3-18E6CCF9D2C5}" type="presOf" srcId="{B0B7D84F-ADCD-4983-99B0-8CF838EFE96E}" destId="{E9C5073E-3B27-4D94-9B31-A6BFBCE081A6}" srcOrd="0" destOrd="0" presId="urn:microsoft.com/office/officeart/2011/layout/TabList"/>
    <dgm:cxn modelId="{C63D8F09-5028-4BCD-98D7-6DBA1E0520D8}" srcId="{E1887DDD-29CF-4FF4-8E64-2BB5C84959C5}" destId="{16C094C4-4759-41EA-89E0-E0AF29BBB22E}" srcOrd="0" destOrd="0" parTransId="{437B02FA-87FB-437A-BED9-61DEC0FCACE3}" sibTransId="{D85D5ACF-8834-4949-A446-F99E3C5368A3}"/>
    <dgm:cxn modelId="{5137402C-B6E0-4BF4-A6FE-92EEB6F2F25B}" srcId="{6CB8459B-6F8C-41DD-A5C2-762949F3D83F}" destId="{03AA249A-8F44-4990-BF0F-6EAA5459058C}" srcOrd="0" destOrd="0" parTransId="{7BB378E2-7352-496F-94AF-F115E5BB59E9}" sibTransId="{381AA7A4-741A-43FA-9138-5056299E55D3}"/>
    <dgm:cxn modelId="{B0ADED31-93F1-4F30-8771-5EF02E142F2D}" type="presOf" srcId="{03AA249A-8F44-4990-BF0F-6EAA5459058C}" destId="{52B4DDB5-D8C7-491F-88B2-D88AFA176633}" srcOrd="0" destOrd="0" presId="urn:microsoft.com/office/officeart/2011/layout/TabList"/>
    <dgm:cxn modelId="{6420EB47-710E-4D4D-AFB8-21A6E6415743}" type="presOf" srcId="{88266391-0E05-41ED-A0D7-AC56D1FAD40F}" destId="{94050A4F-ED13-40CE-9D48-BA75D7369EC2}" srcOrd="0" destOrd="1" presId="urn:microsoft.com/office/officeart/2011/layout/TabList"/>
    <dgm:cxn modelId="{BD5B2D4E-F9B9-4147-B4C9-FFF391E33ED5}" srcId="{96A61406-65DB-4C02-A7A0-582D417A03B3}" destId="{376C8A6E-4C3C-424B-9E11-3D0CE9FA27B3}" srcOrd="1" destOrd="0" parTransId="{611E8C50-521E-4738-B441-5F11AEF9EE84}" sibTransId="{FD16AA61-07D8-4216-B5E4-3845A4A956FE}"/>
    <dgm:cxn modelId="{25C76A56-6B3D-4AD9-BE7D-F15AB14775A8}" srcId="{E1887DDD-29CF-4FF4-8E64-2BB5C84959C5}" destId="{8F527B22-06F5-40BD-9727-D04B020402EB}" srcOrd="1" destOrd="0" parTransId="{FD8CE903-AB78-4A1B-8A77-7FED5E2A964E}" sibTransId="{A2D05733-E2DA-4994-86FA-14495B410552}"/>
    <dgm:cxn modelId="{BFE80C57-5338-4217-AA45-3F92B54D5040}" type="presOf" srcId="{5B00B4D1-0241-4C15-ACC8-01497D59A4CD}" destId="{E0477BBF-BE00-4154-BCDD-CEB7FE4B43B1}" srcOrd="0" destOrd="0" presId="urn:microsoft.com/office/officeart/2011/layout/TabList"/>
    <dgm:cxn modelId="{47B3327B-BBFF-4DB7-B43E-87939F0A636C}" type="presOf" srcId="{96A61406-65DB-4C02-A7A0-582D417A03B3}" destId="{DA0D8CFF-495C-4D34-9051-FD8C9813A399}" srcOrd="0" destOrd="0" presId="urn:microsoft.com/office/officeart/2011/layout/TabList"/>
    <dgm:cxn modelId="{CE8F629B-7D44-4598-9280-27F869D87459}" srcId="{E1887DDD-29CF-4FF4-8E64-2BB5C84959C5}" destId="{88266391-0E05-41ED-A0D7-AC56D1FAD40F}" srcOrd="2" destOrd="0" parTransId="{09F36BB8-BBCE-49A9-96A5-B07AD66F69D7}" sibTransId="{2CA516EE-D778-4123-B555-6D4B3A0F1556}"/>
    <dgm:cxn modelId="{E7069D9D-1B06-4298-B043-CE6C14E8D955}" type="presOf" srcId="{6CB8459B-6F8C-41DD-A5C2-762949F3D83F}" destId="{AAB0C2F6-352D-4D06-9688-F5FAEE1746A7}" srcOrd="0" destOrd="0" presId="urn:microsoft.com/office/officeart/2011/layout/TabList"/>
    <dgm:cxn modelId="{E645EFA0-3E55-42F1-BC2D-5DE8BDD7AC1B}" srcId="{96A61406-65DB-4C02-A7A0-582D417A03B3}" destId="{5B00B4D1-0241-4C15-ACC8-01497D59A4CD}" srcOrd="0" destOrd="0" parTransId="{56B6AB16-ADFD-4CD0-BE4D-DE1920AEA6B7}" sibTransId="{725BB43D-A520-4F00-B25B-68C4F95594B2}"/>
    <dgm:cxn modelId="{6DE507B3-F5EF-4A58-B9B4-97381AE132FD}" type="presOf" srcId="{376C8A6E-4C3C-424B-9E11-3D0CE9FA27B3}" destId="{380DBCEF-242B-4C8D-9569-17B792D352EA}" srcOrd="0" destOrd="0" presId="urn:microsoft.com/office/officeart/2011/layout/TabList"/>
    <dgm:cxn modelId="{DA943ABF-2499-418E-845E-700B1C59E4C5}" srcId="{03AA249A-8F44-4990-BF0F-6EAA5459058C}" destId="{B0B7D84F-ADCD-4983-99B0-8CF838EFE96E}" srcOrd="1" destOrd="0" parTransId="{13B4CA46-740A-4DBB-ABC8-477D3A5CEF34}" sibTransId="{F5002995-6014-4161-969E-70622A38A5F1}"/>
    <dgm:cxn modelId="{AD63BFC7-A406-458E-8CA5-DDCEAD271FE5}" srcId="{03AA249A-8F44-4990-BF0F-6EAA5459058C}" destId="{783A6057-8F67-4B35-B147-A881D2AE3DB5}" srcOrd="0" destOrd="0" parTransId="{C6E45873-2C7A-4999-933F-ED09D0D36C79}" sibTransId="{B4E86875-165E-4BDC-A9D1-1BD53C3D3154}"/>
    <dgm:cxn modelId="{FE123BCA-58C2-4676-9D22-04BDBCA608E9}" srcId="{6CB8459B-6F8C-41DD-A5C2-762949F3D83F}" destId="{96A61406-65DB-4C02-A7A0-582D417A03B3}" srcOrd="1" destOrd="0" parTransId="{E822F19C-4814-4477-86FC-455B09D7C178}" sibTransId="{E1FE65DB-D7AB-473F-8C60-47DA4F704A07}"/>
    <dgm:cxn modelId="{A313C9D5-CA08-48DD-AB8B-2F15962426A6}" type="presOf" srcId="{16C094C4-4759-41EA-89E0-E0AF29BBB22E}" destId="{F662B1D8-B00D-43A9-B226-8AA794D64158}" srcOrd="0" destOrd="0" presId="urn:microsoft.com/office/officeart/2011/layout/TabList"/>
    <dgm:cxn modelId="{84B90CDA-DEF7-4A9B-8A4E-8C832ED46441}" srcId="{6CB8459B-6F8C-41DD-A5C2-762949F3D83F}" destId="{E1887DDD-29CF-4FF4-8E64-2BB5C84959C5}" srcOrd="2" destOrd="0" parTransId="{F3896415-F554-4B6C-ABE5-192ECA6A8838}" sibTransId="{EBB87B28-ABCC-40D0-B486-A38198493E7C}"/>
    <dgm:cxn modelId="{EF4AB7F2-1BEA-4883-A5ED-8FB644D0E3D9}" type="presOf" srcId="{E1887DDD-29CF-4FF4-8E64-2BB5C84959C5}" destId="{B5936A28-204F-421F-90E2-F9F5E1D6D15E}" srcOrd="0" destOrd="0" presId="urn:microsoft.com/office/officeart/2011/layout/TabList"/>
    <dgm:cxn modelId="{A13D5145-15C1-4FFE-8847-8B9410176ADB}" type="presParOf" srcId="{AAB0C2F6-352D-4D06-9688-F5FAEE1746A7}" destId="{4E45A0CA-C311-4E82-9CCE-C5E7B5E6D3CF}" srcOrd="0" destOrd="0" presId="urn:microsoft.com/office/officeart/2011/layout/TabList"/>
    <dgm:cxn modelId="{FC1A75C0-F4F0-484D-9C75-0F366B4F46B5}" type="presParOf" srcId="{4E45A0CA-C311-4E82-9CCE-C5E7B5E6D3CF}" destId="{04D4DCA6-7C7B-4A31-8FD8-AED965732123}" srcOrd="0" destOrd="0" presId="urn:microsoft.com/office/officeart/2011/layout/TabList"/>
    <dgm:cxn modelId="{F6CF0607-D994-4131-BA17-0AF8D0785586}" type="presParOf" srcId="{4E45A0CA-C311-4E82-9CCE-C5E7B5E6D3CF}" destId="{52B4DDB5-D8C7-491F-88B2-D88AFA176633}" srcOrd="1" destOrd="0" presId="urn:microsoft.com/office/officeart/2011/layout/TabList"/>
    <dgm:cxn modelId="{550C712E-31F9-4E52-B54B-D7B59ACFD404}" type="presParOf" srcId="{4E45A0CA-C311-4E82-9CCE-C5E7B5E6D3CF}" destId="{ADF4F0F3-34AB-4990-BC6D-7A5034850BA7}" srcOrd="2" destOrd="0" presId="urn:microsoft.com/office/officeart/2011/layout/TabList"/>
    <dgm:cxn modelId="{B5E22B9B-CEEB-4F4B-A1BF-64494C2EB833}" type="presParOf" srcId="{AAB0C2F6-352D-4D06-9688-F5FAEE1746A7}" destId="{E9C5073E-3B27-4D94-9B31-A6BFBCE081A6}" srcOrd="1" destOrd="0" presId="urn:microsoft.com/office/officeart/2011/layout/TabList"/>
    <dgm:cxn modelId="{4E69DACB-9BF6-459F-BC7D-EE3CAC221825}" type="presParOf" srcId="{AAB0C2F6-352D-4D06-9688-F5FAEE1746A7}" destId="{1633074A-9287-4F6A-93E4-B3EEE711565D}" srcOrd="2" destOrd="0" presId="urn:microsoft.com/office/officeart/2011/layout/TabList"/>
    <dgm:cxn modelId="{4E96D65E-B94B-4DD7-991A-A012FB371798}" type="presParOf" srcId="{AAB0C2F6-352D-4D06-9688-F5FAEE1746A7}" destId="{6EC69A9F-C168-4541-A662-191BD5CDC33E}" srcOrd="3" destOrd="0" presId="urn:microsoft.com/office/officeart/2011/layout/TabList"/>
    <dgm:cxn modelId="{C94BD2EC-1030-418A-8A5E-F74FB0D810F3}" type="presParOf" srcId="{6EC69A9F-C168-4541-A662-191BD5CDC33E}" destId="{E0477BBF-BE00-4154-BCDD-CEB7FE4B43B1}" srcOrd="0" destOrd="0" presId="urn:microsoft.com/office/officeart/2011/layout/TabList"/>
    <dgm:cxn modelId="{8B30E5FC-C725-4030-8277-60F3CF71C853}" type="presParOf" srcId="{6EC69A9F-C168-4541-A662-191BD5CDC33E}" destId="{DA0D8CFF-495C-4D34-9051-FD8C9813A399}" srcOrd="1" destOrd="0" presId="urn:microsoft.com/office/officeart/2011/layout/TabList"/>
    <dgm:cxn modelId="{B1A07359-0F08-4290-9837-15D99EA15203}" type="presParOf" srcId="{6EC69A9F-C168-4541-A662-191BD5CDC33E}" destId="{1302958C-4A6A-4B4D-A094-35E7DA9CB50C}" srcOrd="2" destOrd="0" presId="urn:microsoft.com/office/officeart/2011/layout/TabList"/>
    <dgm:cxn modelId="{1EDF91C8-494E-4ED7-AED5-141BC988BD20}" type="presParOf" srcId="{AAB0C2F6-352D-4D06-9688-F5FAEE1746A7}" destId="{380DBCEF-242B-4C8D-9569-17B792D352EA}" srcOrd="4" destOrd="0" presId="urn:microsoft.com/office/officeart/2011/layout/TabList"/>
    <dgm:cxn modelId="{EF0A6E12-A51D-4B74-A887-965F752C54BC}" type="presParOf" srcId="{AAB0C2F6-352D-4D06-9688-F5FAEE1746A7}" destId="{DFA2A0E5-849D-422D-BEAE-4680089CCD2A}" srcOrd="5" destOrd="0" presId="urn:microsoft.com/office/officeart/2011/layout/TabList"/>
    <dgm:cxn modelId="{210C5EA1-FD54-44FA-9E6E-7DD7F05460CD}" type="presParOf" srcId="{AAB0C2F6-352D-4D06-9688-F5FAEE1746A7}" destId="{4BCC16C3-F8D0-4CCE-8184-123829CF4E16}" srcOrd="6" destOrd="0" presId="urn:microsoft.com/office/officeart/2011/layout/TabList"/>
    <dgm:cxn modelId="{D80DC55E-97DA-4AB8-9E50-5CD1AF71A6B1}" type="presParOf" srcId="{4BCC16C3-F8D0-4CCE-8184-123829CF4E16}" destId="{F662B1D8-B00D-43A9-B226-8AA794D64158}" srcOrd="0" destOrd="0" presId="urn:microsoft.com/office/officeart/2011/layout/TabList"/>
    <dgm:cxn modelId="{2AC0D5C2-9553-412C-B338-0904F664C338}" type="presParOf" srcId="{4BCC16C3-F8D0-4CCE-8184-123829CF4E16}" destId="{B5936A28-204F-421F-90E2-F9F5E1D6D15E}" srcOrd="1" destOrd="0" presId="urn:microsoft.com/office/officeart/2011/layout/TabList"/>
    <dgm:cxn modelId="{86252FA2-B8F6-4C38-9340-30D40D71D7F8}" type="presParOf" srcId="{4BCC16C3-F8D0-4CCE-8184-123829CF4E16}" destId="{BD85EF80-85EB-410F-8975-B0CA9A78CE9D}" srcOrd="2" destOrd="0" presId="urn:microsoft.com/office/officeart/2011/layout/TabList"/>
    <dgm:cxn modelId="{5F72A741-CE9A-473D-BC01-18728252FABC}" type="presParOf" srcId="{AAB0C2F6-352D-4D06-9688-F5FAEE1746A7}" destId="{94050A4F-ED13-40CE-9D48-BA75D7369EC2}"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A6C2FB-7377-4996-94AF-22CF644AD930}" type="doc">
      <dgm:prSet loTypeId="urn:microsoft.com/office/officeart/2005/8/layout/vList2" loCatId="list" qsTypeId="urn:microsoft.com/office/officeart/2005/8/quickstyle/simple1" qsCatId="simple" csTypeId="urn:microsoft.com/office/officeart/2005/8/colors/accent1_5" csCatId="accent1"/>
      <dgm:spPr/>
      <dgm:t>
        <a:bodyPr/>
        <a:lstStyle/>
        <a:p>
          <a:endParaRPr lang="en-US"/>
        </a:p>
      </dgm:t>
    </dgm:pt>
    <dgm:pt modelId="{B465E317-5A67-4CFD-8BC7-320A31EE4E49}">
      <dgm:prSet/>
      <dgm:spPr/>
      <dgm:t>
        <a:bodyPr/>
        <a:lstStyle/>
        <a:p>
          <a:r>
            <a:rPr lang="en-US" b="0" i="0" dirty="0"/>
            <a:t>Murray, J. S., et al. (2023). Requirements for implementing a 'just culture' within healthcare </a:t>
          </a:r>
          <a:r>
            <a:rPr lang="en-US" b="0" i="0" dirty="0" err="1"/>
            <a:t>organisations</a:t>
          </a:r>
          <a:r>
            <a:rPr lang="en-US" b="0" i="0" dirty="0"/>
            <a:t>. BMJ Open Quality. </a:t>
          </a:r>
          <a:r>
            <a:rPr lang="en-US"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https://bmjopenquality.bmj.com/content/12/2/e002237</a:t>
          </a:r>
          <a:endParaRPr lang="en-US" dirty="0">
            <a:solidFill>
              <a:schemeClr val="tx1"/>
            </a:solidFill>
          </a:endParaRPr>
        </a:p>
      </dgm:t>
    </dgm:pt>
    <dgm:pt modelId="{B70A1EA9-2CFB-4A81-9F03-E3B71C827D05}" type="parTrans" cxnId="{45D4BDFE-D973-4FFD-9218-AB647AB20E8D}">
      <dgm:prSet/>
      <dgm:spPr/>
      <dgm:t>
        <a:bodyPr/>
        <a:lstStyle/>
        <a:p>
          <a:endParaRPr lang="en-US"/>
        </a:p>
      </dgm:t>
    </dgm:pt>
    <dgm:pt modelId="{11AFD3FD-1882-4223-9463-B62AB66BDDD5}" type="sibTrans" cxnId="{45D4BDFE-D973-4FFD-9218-AB647AB20E8D}">
      <dgm:prSet/>
      <dgm:spPr/>
      <dgm:t>
        <a:bodyPr/>
        <a:lstStyle/>
        <a:p>
          <a:endParaRPr lang="en-US"/>
        </a:p>
      </dgm:t>
    </dgm:pt>
    <dgm:pt modelId="{57D25D77-D286-42B2-82E6-CB64402DF7F8}">
      <dgm:prSet/>
      <dgm:spPr/>
      <dgm:t>
        <a:bodyPr/>
        <a:lstStyle/>
        <a:p>
          <a:r>
            <a:rPr lang="en-US" b="0" i="0" dirty="0"/>
            <a:t>Atlassian. (n.d.). How to run a blameless postmortem. Atlassian. </a:t>
          </a:r>
          <a:r>
            <a:rPr lang="en-US"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https://www.atlassian.com/incident-management/postmortem/blameless</a:t>
          </a:r>
          <a:endParaRPr lang="en-US" dirty="0">
            <a:solidFill>
              <a:schemeClr val="tx1"/>
            </a:solidFill>
          </a:endParaRPr>
        </a:p>
      </dgm:t>
    </dgm:pt>
    <dgm:pt modelId="{E10411FA-A727-41DF-9C99-3D3EE9253D68}" type="parTrans" cxnId="{0939A03E-65C6-4B4D-A999-56D912505179}">
      <dgm:prSet/>
      <dgm:spPr/>
      <dgm:t>
        <a:bodyPr/>
        <a:lstStyle/>
        <a:p>
          <a:endParaRPr lang="en-US"/>
        </a:p>
      </dgm:t>
    </dgm:pt>
    <dgm:pt modelId="{B03A65E0-2DD0-4AED-BD0F-FE45EB331916}" type="sibTrans" cxnId="{0939A03E-65C6-4B4D-A999-56D912505179}">
      <dgm:prSet/>
      <dgm:spPr/>
      <dgm:t>
        <a:bodyPr/>
        <a:lstStyle/>
        <a:p>
          <a:endParaRPr lang="en-US"/>
        </a:p>
      </dgm:t>
    </dgm:pt>
    <dgm:pt modelId="{F4E52B5E-F585-4E1C-8C58-25BB3E0919A3}">
      <dgm:prSet/>
      <dgm:spPr/>
      <dgm:t>
        <a:bodyPr/>
        <a:lstStyle/>
        <a:p>
          <a:r>
            <a:rPr lang="en-US" b="0" i="0" dirty="0"/>
            <a:t>Google SRE. (n.d.). Postmortem culture. Google SRE Workbook. </a:t>
          </a:r>
          <a:r>
            <a:rPr lang="en-US" b="0" i="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https://sre.google/workbook/postmortem-culture/</a:t>
          </a:r>
          <a:endParaRPr lang="en-US" dirty="0">
            <a:solidFill>
              <a:schemeClr val="tx1"/>
            </a:solidFill>
          </a:endParaRPr>
        </a:p>
      </dgm:t>
    </dgm:pt>
    <dgm:pt modelId="{AE8873CB-A671-49B9-9801-185F24AB0890}" type="parTrans" cxnId="{127EED2E-4181-4749-8704-D602A31BD3DD}">
      <dgm:prSet/>
      <dgm:spPr/>
      <dgm:t>
        <a:bodyPr/>
        <a:lstStyle/>
        <a:p>
          <a:endParaRPr lang="en-US"/>
        </a:p>
      </dgm:t>
    </dgm:pt>
    <dgm:pt modelId="{AE404F4D-F0E8-4BF1-B867-EC943AA33CE1}" type="sibTrans" cxnId="{127EED2E-4181-4749-8704-D602A31BD3DD}">
      <dgm:prSet/>
      <dgm:spPr/>
      <dgm:t>
        <a:bodyPr/>
        <a:lstStyle/>
        <a:p>
          <a:endParaRPr lang="en-US"/>
        </a:p>
      </dgm:t>
    </dgm:pt>
    <dgm:pt modelId="{60DE2BE5-98E7-4DA8-990A-65833C15B220}">
      <dgm:prSet/>
      <dgm:spPr/>
      <dgm:t>
        <a:bodyPr/>
        <a:lstStyle/>
        <a:p>
          <a:r>
            <a:rPr lang="en-US" b="0" i="0" dirty="0"/>
            <a:t>Just Culture HQA. (n.d.). Overcoming barriers to a just culture. </a:t>
          </a:r>
          <a:r>
            <a:rPr lang="en-US" b="0" i="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https://justculture.hqa.ca/overcoming-barriers-to-a-just-culture/</a:t>
          </a:r>
          <a:endParaRPr lang="en-US" dirty="0">
            <a:solidFill>
              <a:schemeClr val="tx1"/>
            </a:solidFill>
          </a:endParaRPr>
        </a:p>
      </dgm:t>
    </dgm:pt>
    <dgm:pt modelId="{CCEB0967-1646-4737-8848-6A2EBC2FD27D}" type="parTrans" cxnId="{B475D677-012B-450E-A63A-3EF5994FFE88}">
      <dgm:prSet/>
      <dgm:spPr/>
      <dgm:t>
        <a:bodyPr/>
        <a:lstStyle/>
        <a:p>
          <a:endParaRPr lang="en-US"/>
        </a:p>
      </dgm:t>
    </dgm:pt>
    <dgm:pt modelId="{BCDB827C-93DA-49F1-AD18-48C2E84E7E95}" type="sibTrans" cxnId="{B475D677-012B-450E-A63A-3EF5994FFE88}">
      <dgm:prSet/>
      <dgm:spPr/>
      <dgm:t>
        <a:bodyPr/>
        <a:lstStyle/>
        <a:p>
          <a:endParaRPr lang="en-US"/>
        </a:p>
      </dgm:t>
    </dgm:pt>
    <dgm:pt modelId="{EED29736-DD55-4998-933F-5F32B634DF77}">
      <dgm:prSet/>
      <dgm:spPr/>
      <dgm:t>
        <a:bodyPr/>
        <a:lstStyle/>
        <a:p>
          <a:r>
            <a:rPr lang="en-US" b="0" i="0" dirty="0"/>
            <a:t>AHRQ / </a:t>
          </a:r>
          <a:r>
            <a:rPr lang="en-US" b="0" i="0" dirty="0" err="1"/>
            <a:t>PSNet</a:t>
          </a:r>
          <a:r>
            <a:rPr lang="en-US" b="0" i="0" dirty="0"/>
            <a:t>. (n.d.). Making Just Culture a Reality: One Organization’s Approach. Agency for Healthcare Research and Quality. </a:t>
          </a:r>
          <a:r>
            <a:rPr lang="en-US" b="0" i="0"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https://psnet.ahrq.gov/perspective/making-just-culture-reality-one-organizations-approach</a:t>
          </a:r>
          <a:endParaRPr lang="en-US" dirty="0">
            <a:solidFill>
              <a:schemeClr val="tx1"/>
            </a:solidFill>
          </a:endParaRPr>
        </a:p>
      </dgm:t>
    </dgm:pt>
    <dgm:pt modelId="{2A9D962E-BF7B-4E99-AF2F-C29A376B7AEB}" type="parTrans" cxnId="{3497963E-A577-4B23-A124-D67D95EC8863}">
      <dgm:prSet/>
      <dgm:spPr/>
      <dgm:t>
        <a:bodyPr/>
        <a:lstStyle/>
        <a:p>
          <a:endParaRPr lang="en-US"/>
        </a:p>
      </dgm:t>
    </dgm:pt>
    <dgm:pt modelId="{9018950B-7A3A-4F9B-80EE-377DECBCF591}" type="sibTrans" cxnId="{3497963E-A577-4B23-A124-D67D95EC8863}">
      <dgm:prSet/>
      <dgm:spPr/>
      <dgm:t>
        <a:bodyPr/>
        <a:lstStyle/>
        <a:p>
          <a:endParaRPr lang="en-US"/>
        </a:p>
      </dgm:t>
    </dgm:pt>
    <dgm:pt modelId="{8858ADCF-8994-4CC4-A78A-5B1F03E1CC08}" type="pres">
      <dgm:prSet presAssocID="{46A6C2FB-7377-4996-94AF-22CF644AD930}" presName="linear" presStyleCnt="0">
        <dgm:presLayoutVars>
          <dgm:animLvl val="lvl"/>
          <dgm:resizeHandles val="exact"/>
        </dgm:presLayoutVars>
      </dgm:prSet>
      <dgm:spPr/>
    </dgm:pt>
    <dgm:pt modelId="{2D82BB13-622A-4473-AAEB-59D63A8E671A}" type="pres">
      <dgm:prSet presAssocID="{B465E317-5A67-4CFD-8BC7-320A31EE4E49}" presName="parentText" presStyleLbl="node1" presStyleIdx="0" presStyleCnt="5">
        <dgm:presLayoutVars>
          <dgm:chMax val="0"/>
          <dgm:bulletEnabled val="1"/>
        </dgm:presLayoutVars>
      </dgm:prSet>
      <dgm:spPr/>
    </dgm:pt>
    <dgm:pt modelId="{E2ADF9DB-F272-49A5-9D20-591574E07CFE}" type="pres">
      <dgm:prSet presAssocID="{11AFD3FD-1882-4223-9463-B62AB66BDDD5}" presName="spacer" presStyleCnt="0"/>
      <dgm:spPr/>
    </dgm:pt>
    <dgm:pt modelId="{BBF47505-4B12-4B17-B696-390B3CEEBABD}" type="pres">
      <dgm:prSet presAssocID="{57D25D77-D286-42B2-82E6-CB64402DF7F8}" presName="parentText" presStyleLbl="node1" presStyleIdx="1" presStyleCnt="5">
        <dgm:presLayoutVars>
          <dgm:chMax val="0"/>
          <dgm:bulletEnabled val="1"/>
        </dgm:presLayoutVars>
      </dgm:prSet>
      <dgm:spPr/>
    </dgm:pt>
    <dgm:pt modelId="{E597D8A4-E17A-4D5C-837A-B45D3A1F6846}" type="pres">
      <dgm:prSet presAssocID="{B03A65E0-2DD0-4AED-BD0F-FE45EB331916}" presName="spacer" presStyleCnt="0"/>
      <dgm:spPr/>
    </dgm:pt>
    <dgm:pt modelId="{55B15C93-4CE6-469C-BC06-B1A1706BBE4E}" type="pres">
      <dgm:prSet presAssocID="{F4E52B5E-F585-4E1C-8C58-25BB3E0919A3}" presName="parentText" presStyleLbl="node1" presStyleIdx="2" presStyleCnt="5">
        <dgm:presLayoutVars>
          <dgm:chMax val="0"/>
          <dgm:bulletEnabled val="1"/>
        </dgm:presLayoutVars>
      </dgm:prSet>
      <dgm:spPr/>
    </dgm:pt>
    <dgm:pt modelId="{134428FA-3EA1-4C09-84CA-27F86479AB6E}" type="pres">
      <dgm:prSet presAssocID="{AE404F4D-F0E8-4BF1-B867-EC943AA33CE1}" presName="spacer" presStyleCnt="0"/>
      <dgm:spPr/>
    </dgm:pt>
    <dgm:pt modelId="{3FEF206B-9F59-43F8-AB06-68A8CD437B2E}" type="pres">
      <dgm:prSet presAssocID="{60DE2BE5-98E7-4DA8-990A-65833C15B220}" presName="parentText" presStyleLbl="node1" presStyleIdx="3" presStyleCnt="5">
        <dgm:presLayoutVars>
          <dgm:chMax val="0"/>
          <dgm:bulletEnabled val="1"/>
        </dgm:presLayoutVars>
      </dgm:prSet>
      <dgm:spPr/>
    </dgm:pt>
    <dgm:pt modelId="{26704D01-18DB-4A9F-A8ED-42D6266E0CE2}" type="pres">
      <dgm:prSet presAssocID="{BCDB827C-93DA-49F1-AD18-48C2E84E7E95}" presName="spacer" presStyleCnt="0"/>
      <dgm:spPr/>
    </dgm:pt>
    <dgm:pt modelId="{4E33D0DF-2758-4D1E-8849-D177ECE35FDE}" type="pres">
      <dgm:prSet presAssocID="{EED29736-DD55-4998-933F-5F32B634DF77}" presName="parentText" presStyleLbl="node1" presStyleIdx="4" presStyleCnt="5">
        <dgm:presLayoutVars>
          <dgm:chMax val="0"/>
          <dgm:bulletEnabled val="1"/>
        </dgm:presLayoutVars>
      </dgm:prSet>
      <dgm:spPr/>
    </dgm:pt>
  </dgm:ptLst>
  <dgm:cxnLst>
    <dgm:cxn modelId="{AEC0FC1F-6A36-4B7A-9974-C57BDA865C69}" type="presOf" srcId="{57D25D77-D286-42B2-82E6-CB64402DF7F8}" destId="{BBF47505-4B12-4B17-B696-390B3CEEBABD}" srcOrd="0" destOrd="0" presId="urn:microsoft.com/office/officeart/2005/8/layout/vList2"/>
    <dgm:cxn modelId="{127EED2E-4181-4749-8704-D602A31BD3DD}" srcId="{46A6C2FB-7377-4996-94AF-22CF644AD930}" destId="{F4E52B5E-F585-4E1C-8C58-25BB3E0919A3}" srcOrd="2" destOrd="0" parTransId="{AE8873CB-A671-49B9-9801-185F24AB0890}" sibTransId="{AE404F4D-F0E8-4BF1-B867-EC943AA33CE1}"/>
    <dgm:cxn modelId="{3497963E-A577-4B23-A124-D67D95EC8863}" srcId="{46A6C2FB-7377-4996-94AF-22CF644AD930}" destId="{EED29736-DD55-4998-933F-5F32B634DF77}" srcOrd="4" destOrd="0" parTransId="{2A9D962E-BF7B-4E99-AF2F-C29A376B7AEB}" sibTransId="{9018950B-7A3A-4F9B-80EE-377DECBCF591}"/>
    <dgm:cxn modelId="{0939A03E-65C6-4B4D-A999-56D912505179}" srcId="{46A6C2FB-7377-4996-94AF-22CF644AD930}" destId="{57D25D77-D286-42B2-82E6-CB64402DF7F8}" srcOrd="1" destOrd="0" parTransId="{E10411FA-A727-41DF-9C99-3D3EE9253D68}" sibTransId="{B03A65E0-2DD0-4AED-BD0F-FE45EB331916}"/>
    <dgm:cxn modelId="{53F6756A-4E5F-47C0-A5F6-92B1CC592144}" type="presOf" srcId="{B465E317-5A67-4CFD-8BC7-320A31EE4E49}" destId="{2D82BB13-622A-4473-AAEB-59D63A8E671A}" srcOrd="0" destOrd="0" presId="urn:microsoft.com/office/officeart/2005/8/layout/vList2"/>
    <dgm:cxn modelId="{B475D677-012B-450E-A63A-3EF5994FFE88}" srcId="{46A6C2FB-7377-4996-94AF-22CF644AD930}" destId="{60DE2BE5-98E7-4DA8-990A-65833C15B220}" srcOrd="3" destOrd="0" parTransId="{CCEB0967-1646-4737-8848-6A2EBC2FD27D}" sibTransId="{BCDB827C-93DA-49F1-AD18-48C2E84E7E95}"/>
    <dgm:cxn modelId="{2A588A7A-8881-4C77-96D1-9F9D1C166660}" type="presOf" srcId="{EED29736-DD55-4998-933F-5F32B634DF77}" destId="{4E33D0DF-2758-4D1E-8849-D177ECE35FDE}" srcOrd="0" destOrd="0" presId="urn:microsoft.com/office/officeart/2005/8/layout/vList2"/>
    <dgm:cxn modelId="{965177A5-2691-4F4C-903E-D452D5C35352}" type="presOf" srcId="{F4E52B5E-F585-4E1C-8C58-25BB3E0919A3}" destId="{55B15C93-4CE6-469C-BC06-B1A1706BBE4E}" srcOrd="0" destOrd="0" presId="urn:microsoft.com/office/officeart/2005/8/layout/vList2"/>
    <dgm:cxn modelId="{937ED3B0-536A-4141-B4F1-ADF1E9CD3D26}" type="presOf" srcId="{60DE2BE5-98E7-4DA8-990A-65833C15B220}" destId="{3FEF206B-9F59-43F8-AB06-68A8CD437B2E}" srcOrd="0" destOrd="0" presId="urn:microsoft.com/office/officeart/2005/8/layout/vList2"/>
    <dgm:cxn modelId="{2291E0F3-C98A-4FFF-AD00-35F26BECAEF9}" type="presOf" srcId="{46A6C2FB-7377-4996-94AF-22CF644AD930}" destId="{8858ADCF-8994-4CC4-A78A-5B1F03E1CC08}" srcOrd="0" destOrd="0" presId="urn:microsoft.com/office/officeart/2005/8/layout/vList2"/>
    <dgm:cxn modelId="{45D4BDFE-D973-4FFD-9218-AB647AB20E8D}" srcId="{46A6C2FB-7377-4996-94AF-22CF644AD930}" destId="{B465E317-5A67-4CFD-8BC7-320A31EE4E49}" srcOrd="0" destOrd="0" parTransId="{B70A1EA9-2CFB-4A81-9F03-E3B71C827D05}" sibTransId="{11AFD3FD-1882-4223-9463-B62AB66BDDD5}"/>
    <dgm:cxn modelId="{11D38B75-25FD-4422-A155-3E519F350AC5}" type="presParOf" srcId="{8858ADCF-8994-4CC4-A78A-5B1F03E1CC08}" destId="{2D82BB13-622A-4473-AAEB-59D63A8E671A}" srcOrd="0" destOrd="0" presId="urn:microsoft.com/office/officeart/2005/8/layout/vList2"/>
    <dgm:cxn modelId="{83B7A75A-ECB4-43B8-B8D7-F74F303EA06B}" type="presParOf" srcId="{8858ADCF-8994-4CC4-A78A-5B1F03E1CC08}" destId="{E2ADF9DB-F272-49A5-9D20-591574E07CFE}" srcOrd="1" destOrd="0" presId="urn:microsoft.com/office/officeart/2005/8/layout/vList2"/>
    <dgm:cxn modelId="{0E1F7951-6030-49B0-AF48-FD6630222F8E}" type="presParOf" srcId="{8858ADCF-8994-4CC4-A78A-5B1F03E1CC08}" destId="{BBF47505-4B12-4B17-B696-390B3CEEBABD}" srcOrd="2" destOrd="0" presId="urn:microsoft.com/office/officeart/2005/8/layout/vList2"/>
    <dgm:cxn modelId="{E6E985B1-9EE4-4C43-AC34-652BBA77328F}" type="presParOf" srcId="{8858ADCF-8994-4CC4-A78A-5B1F03E1CC08}" destId="{E597D8A4-E17A-4D5C-837A-B45D3A1F6846}" srcOrd="3" destOrd="0" presId="urn:microsoft.com/office/officeart/2005/8/layout/vList2"/>
    <dgm:cxn modelId="{705400CC-6667-4F09-AE98-9B5ED4A24DE7}" type="presParOf" srcId="{8858ADCF-8994-4CC4-A78A-5B1F03E1CC08}" destId="{55B15C93-4CE6-469C-BC06-B1A1706BBE4E}" srcOrd="4" destOrd="0" presId="urn:microsoft.com/office/officeart/2005/8/layout/vList2"/>
    <dgm:cxn modelId="{D9176A75-9211-4099-9EDE-0B3849444F0A}" type="presParOf" srcId="{8858ADCF-8994-4CC4-A78A-5B1F03E1CC08}" destId="{134428FA-3EA1-4C09-84CA-27F86479AB6E}" srcOrd="5" destOrd="0" presId="urn:microsoft.com/office/officeart/2005/8/layout/vList2"/>
    <dgm:cxn modelId="{C226D544-B869-430A-A3C6-700221971D74}" type="presParOf" srcId="{8858ADCF-8994-4CC4-A78A-5B1F03E1CC08}" destId="{3FEF206B-9F59-43F8-AB06-68A8CD437B2E}" srcOrd="6" destOrd="0" presId="urn:microsoft.com/office/officeart/2005/8/layout/vList2"/>
    <dgm:cxn modelId="{17C40B24-F696-4DB5-9509-4CF7EECD9635}" type="presParOf" srcId="{8858ADCF-8994-4CC4-A78A-5B1F03E1CC08}" destId="{26704D01-18DB-4A9F-A8ED-42D6266E0CE2}" srcOrd="7" destOrd="0" presId="urn:microsoft.com/office/officeart/2005/8/layout/vList2"/>
    <dgm:cxn modelId="{D879819F-FE8F-41BA-9FC0-D345F180C151}" type="presParOf" srcId="{8858ADCF-8994-4CC4-A78A-5B1F03E1CC08}" destId="{4E33D0DF-2758-4D1E-8849-D177ECE35FD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4676" y="812584"/>
          <a:ext cx="1656171" cy="496851"/>
        </a:xfrm>
        <a:prstGeom prst="rect">
          <a:avLst/>
        </a:prstGeom>
        <a:solidFill>
          <a:schemeClr val="accent1">
            <a:shade val="8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874" tIns="130874" rIns="130874" bIns="130874" numCol="1" spcCol="1270" anchor="ctr" anchorCtr="0">
          <a:noAutofit/>
        </a:bodyPr>
        <a:lstStyle/>
        <a:p>
          <a:pPr marL="0" lvl="0" indent="0" algn="ctr" defTabSz="800100" rtl="0">
            <a:lnSpc>
              <a:spcPct val="90000"/>
            </a:lnSpc>
            <a:spcBef>
              <a:spcPct val="0"/>
            </a:spcBef>
            <a:spcAft>
              <a:spcPct val="35000"/>
            </a:spcAft>
            <a:buNone/>
          </a:pPr>
          <a:r>
            <a:rPr lang="en-US" sz="1800" b="0" i="0" kern="1200" dirty="0">
              <a:latin typeface="Avenir Next LT Pro" panose="020B0504020202020204" pitchFamily="34" charset="77"/>
            </a:rPr>
            <a:t>BLAME</a:t>
          </a:r>
          <a:r>
            <a:rPr lang="en-US" sz="2000" b="0" i="0" kern="1200" dirty="0">
              <a:latin typeface="Avenir Next LT Pro" panose="020B0504020202020204" pitchFamily="34" charset="77"/>
            </a:rPr>
            <a:t> &amp; FEAR</a:t>
          </a:r>
        </a:p>
      </dsp:txBody>
      <dsp:txXfrm>
        <a:off x="14676" y="812584"/>
        <a:ext cx="1656171" cy="496851"/>
      </dsp:txXfrm>
    </dsp:sp>
    <dsp:sp modelId="{22359DD7-1BFB-4900-BAE6-6084F2F57988}">
      <dsp:nvSpPr>
        <dsp:cNvPr id="0" name=""/>
        <dsp:cNvSpPr/>
      </dsp:nvSpPr>
      <dsp:spPr>
        <a:xfrm>
          <a:off x="14676" y="1366174"/>
          <a:ext cx="1656171" cy="3937662"/>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93" tIns="163593" rIns="163593" bIns="163593"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People hide problems to avoid punishment</a:t>
          </a:r>
          <a:endParaRPr lang="en-US" sz="1600" b="1" i="0" kern="1200" dirty="0">
            <a:latin typeface="Avenir Next LT Pro" panose="020B0504020202020204" pitchFamily="34" charset="77"/>
          </a:endParaRPr>
        </a:p>
      </dsp:txBody>
      <dsp:txXfrm>
        <a:off x="14676" y="1366174"/>
        <a:ext cx="1656171" cy="3937662"/>
      </dsp:txXfrm>
    </dsp:sp>
    <dsp:sp modelId="{C4F84DEA-2002-4D32-8E80-70EEE05E345A}">
      <dsp:nvSpPr>
        <dsp:cNvPr id="0" name=""/>
        <dsp:cNvSpPr/>
      </dsp:nvSpPr>
      <dsp:spPr>
        <a:xfrm>
          <a:off x="1778637" y="812584"/>
          <a:ext cx="1656171" cy="496851"/>
        </a:xfrm>
        <a:prstGeom prst="rect">
          <a:avLst/>
        </a:prstGeom>
        <a:solidFill>
          <a:schemeClr val="accent1">
            <a:lumMod val="75000"/>
            <a:alpha val="5298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874" tIns="130874" rIns="130874" bIns="130874"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Avenir Next LT Pro" panose="020B0504020202020204" pitchFamily="34" charset="77"/>
            </a:rPr>
            <a:t>LACK OF LEADERSHIP</a:t>
          </a:r>
        </a:p>
      </dsp:txBody>
      <dsp:txXfrm>
        <a:off x="1778637" y="812584"/>
        <a:ext cx="1656171" cy="496851"/>
      </dsp:txXfrm>
    </dsp:sp>
    <dsp:sp modelId="{4FEB85EB-D046-4CDB-8A62-BBCE260C4490}">
      <dsp:nvSpPr>
        <dsp:cNvPr id="0" name=""/>
        <dsp:cNvSpPr/>
      </dsp:nvSpPr>
      <dsp:spPr>
        <a:xfrm>
          <a:off x="1768981" y="1361314"/>
          <a:ext cx="1656171" cy="3942522"/>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93" tIns="163593" rIns="163593" bIns="163593"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Mixed signals, inconsistency, or lack of role-modeling can kill trust</a:t>
          </a:r>
        </a:p>
      </dsp:txBody>
      <dsp:txXfrm>
        <a:off x="1768981" y="1361314"/>
        <a:ext cx="1656171" cy="3942522"/>
      </dsp:txXfrm>
    </dsp:sp>
    <dsp:sp modelId="{49B7F8FA-D256-41EF-9327-52A3551D9A60}">
      <dsp:nvSpPr>
        <dsp:cNvPr id="0" name=""/>
        <dsp:cNvSpPr/>
      </dsp:nvSpPr>
      <dsp:spPr>
        <a:xfrm>
          <a:off x="3542597" y="812584"/>
          <a:ext cx="1656171" cy="496851"/>
        </a:xfrm>
        <a:prstGeom prst="rect">
          <a:avLst/>
        </a:prstGeom>
        <a:solidFill>
          <a:schemeClr val="accent1">
            <a:shade val="80000"/>
            <a:hueOff val="71825"/>
            <a:satOff val="3711"/>
            <a:lumOff val="961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874" tIns="130874" rIns="130874" bIns="130874" numCol="1" spcCol="1270" anchor="ctr" anchorCtr="0">
          <a:noAutofit/>
        </a:bodyPr>
        <a:lstStyle/>
        <a:p>
          <a:pPr marL="0" lvl="0" indent="0" algn="ctr" defTabSz="688975">
            <a:lnSpc>
              <a:spcPct val="90000"/>
            </a:lnSpc>
            <a:spcBef>
              <a:spcPct val="0"/>
            </a:spcBef>
            <a:spcAft>
              <a:spcPct val="35000"/>
            </a:spcAft>
            <a:buNone/>
          </a:pPr>
          <a:r>
            <a:rPr lang="en-US" sz="1550" b="0" i="0" kern="1200" dirty="0">
              <a:latin typeface="Avenir Next LT Pro" panose="020B0504020202020204" pitchFamily="34" charset="77"/>
            </a:rPr>
            <a:t>MISALIGNED</a:t>
          </a:r>
          <a:r>
            <a:rPr lang="en-US" sz="1400" b="0" i="0" kern="1200" dirty="0">
              <a:latin typeface="Avenir Next LT Pro" panose="020B0504020202020204" pitchFamily="34" charset="77"/>
            </a:rPr>
            <a:t> </a:t>
          </a:r>
          <a:r>
            <a:rPr lang="en-US" sz="1550" b="0" i="0" kern="1200" dirty="0">
              <a:latin typeface="Avenir Next LT Pro" panose="020B0504020202020204" pitchFamily="34" charset="77"/>
            </a:rPr>
            <a:t>CONSTRAINTS</a:t>
          </a:r>
        </a:p>
      </dsp:txBody>
      <dsp:txXfrm>
        <a:off x="3542597" y="812584"/>
        <a:ext cx="1656171" cy="496851"/>
      </dsp:txXfrm>
    </dsp:sp>
    <dsp:sp modelId="{6B5FE59C-B471-448A-AA7A-B526DCC4D4CA}">
      <dsp:nvSpPr>
        <dsp:cNvPr id="0" name=""/>
        <dsp:cNvSpPr/>
      </dsp:nvSpPr>
      <dsp:spPr>
        <a:xfrm>
          <a:off x="3528354" y="1361314"/>
          <a:ext cx="1656171" cy="3942522"/>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93" tIns="163593" rIns="163593" bIns="163593"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HR, regulators, or union rules push discipline</a:t>
          </a:r>
        </a:p>
      </dsp:txBody>
      <dsp:txXfrm>
        <a:off x="3528354" y="1361314"/>
        <a:ext cx="1656171" cy="3942522"/>
      </dsp:txXfrm>
    </dsp:sp>
    <dsp:sp modelId="{4132ECB1-6BEF-4935-AFA3-B2EAA48FDE7E}">
      <dsp:nvSpPr>
        <dsp:cNvPr id="0" name=""/>
        <dsp:cNvSpPr/>
      </dsp:nvSpPr>
      <dsp:spPr>
        <a:xfrm>
          <a:off x="5306558" y="812584"/>
          <a:ext cx="1656171" cy="496851"/>
        </a:xfrm>
        <a:prstGeom prst="rect">
          <a:avLst/>
        </a:prstGeom>
        <a:solidFill>
          <a:schemeClr val="accent1">
            <a:lumMod val="75000"/>
            <a:alpha val="53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874" tIns="130874" rIns="130874" bIns="130874"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Avenir Next LT Pro" panose="020B0504020202020204" pitchFamily="34" charset="77"/>
            </a:rPr>
            <a:t>POOR DYNAMICS</a:t>
          </a:r>
        </a:p>
      </dsp:txBody>
      <dsp:txXfrm>
        <a:off x="5306558" y="812584"/>
        <a:ext cx="1656171" cy="496851"/>
      </dsp:txXfrm>
    </dsp:sp>
    <dsp:sp modelId="{C42A8BDE-B838-475D-AFDE-17B60D744AB6}">
      <dsp:nvSpPr>
        <dsp:cNvPr id="0" name=""/>
        <dsp:cNvSpPr/>
      </dsp:nvSpPr>
      <dsp:spPr>
        <a:xfrm>
          <a:off x="5306558" y="1361314"/>
          <a:ext cx="1656171" cy="3942522"/>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93" tIns="163593" rIns="163593" bIns="163593"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Toxic team dynamics negatively affect psychological safety</a:t>
          </a:r>
        </a:p>
      </dsp:txBody>
      <dsp:txXfrm>
        <a:off x="5306558" y="1361314"/>
        <a:ext cx="1656171" cy="3942522"/>
      </dsp:txXfrm>
    </dsp:sp>
    <dsp:sp modelId="{59606EB9-9F10-4D12-A33F-A242FDCC0D0F}">
      <dsp:nvSpPr>
        <dsp:cNvPr id="0" name=""/>
        <dsp:cNvSpPr/>
      </dsp:nvSpPr>
      <dsp:spPr>
        <a:xfrm>
          <a:off x="7070519" y="812584"/>
          <a:ext cx="1656171" cy="496851"/>
        </a:xfrm>
        <a:prstGeom prst="rect">
          <a:avLst/>
        </a:prstGeom>
        <a:solidFill>
          <a:srgbClr val="4A5EE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874" tIns="130874" rIns="130874" bIns="130874" numCol="1" spcCol="1270" anchor="ctr" anchorCtr="0">
          <a:noAutofit/>
        </a:bodyPr>
        <a:lstStyle/>
        <a:p>
          <a:pPr marL="0" lvl="0" indent="0" algn="ctr" defTabSz="688975">
            <a:lnSpc>
              <a:spcPct val="90000"/>
            </a:lnSpc>
            <a:spcBef>
              <a:spcPct val="0"/>
            </a:spcBef>
            <a:spcAft>
              <a:spcPct val="35000"/>
            </a:spcAft>
            <a:buNone/>
          </a:pPr>
          <a:r>
            <a:rPr lang="en-US" sz="1550" b="0" i="0" kern="1200" dirty="0">
              <a:latin typeface="Avenir Next LT Pro" panose="020B0504020202020204" pitchFamily="34" charset="77"/>
            </a:rPr>
            <a:t>OPERATIONAL PRESSURE</a:t>
          </a:r>
        </a:p>
      </dsp:txBody>
      <dsp:txXfrm>
        <a:off x="7070519" y="812584"/>
        <a:ext cx="1656171" cy="496851"/>
      </dsp:txXfrm>
    </dsp:sp>
    <dsp:sp modelId="{C8429E68-36DD-4F6A-A2F4-7CCDADCEFAD1}">
      <dsp:nvSpPr>
        <dsp:cNvPr id="0" name=""/>
        <dsp:cNvSpPr/>
      </dsp:nvSpPr>
      <dsp:spPr>
        <a:xfrm>
          <a:off x="7070519" y="1361314"/>
          <a:ext cx="1656171" cy="3942522"/>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Staffing, SLAs, and speed-over-safety incentives place undo constraints on teams</a:t>
          </a:r>
        </a:p>
      </dsp:txBody>
      <dsp:txXfrm>
        <a:off x="7070519" y="1361314"/>
        <a:ext cx="1656171" cy="3942522"/>
      </dsp:txXfrm>
    </dsp:sp>
    <dsp:sp modelId="{898C01CD-0C92-4A9F-A748-FE1FBA6AF84E}">
      <dsp:nvSpPr>
        <dsp:cNvPr id="0" name=""/>
        <dsp:cNvSpPr/>
      </dsp:nvSpPr>
      <dsp:spPr>
        <a:xfrm>
          <a:off x="8834479" y="812584"/>
          <a:ext cx="1656171" cy="49685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800100" rtl="0">
            <a:lnSpc>
              <a:spcPct val="100000"/>
            </a:lnSpc>
            <a:spcBef>
              <a:spcPct val="0"/>
            </a:spcBef>
            <a:spcAft>
              <a:spcPct val="35000"/>
            </a:spcAft>
            <a:buNone/>
          </a:pPr>
          <a:r>
            <a:rPr lang="en-US" sz="1800" b="0" i="0" kern="1200" dirty="0">
              <a:latin typeface="Avenir Next LT Pro" panose="020B0504020202020204" pitchFamily="34" charset="77"/>
            </a:rPr>
            <a:t>LACK OF TRAINING</a:t>
          </a:r>
        </a:p>
      </dsp:txBody>
      <dsp:txXfrm>
        <a:off x="8834479" y="812584"/>
        <a:ext cx="1656171" cy="496851"/>
      </dsp:txXfrm>
    </dsp:sp>
    <dsp:sp modelId="{1CAB2986-161B-47DD-95F3-2E904C2A325C}">
      <dsp:nvSpPr>
        <dsp:cNvPr id="0" name=""/>
        <dsp:cNvSpPr/>
      </dsp:nvSpPr>
      <dsp:spPr>
        <a:xfrm>
          <a:off x="8849156" y="1362496"/>
          <a:ext cx="1656171" cy="3941340"/>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Unsuitable training or clarity on </a:t>
          </a:r>
          <a:r>
            <a:rPr lang="en-US" sz="1550" b="0" i="0" kern="1200" dirty="0">
              <a:latin typeface="Avenir Next LT Pro" panose="020B0504020202020204" pitchFamily="34" charset="77"/>
            </a:rPr>
            <a:t>accountability</a:t>
          </a:r>
          <a:r>
            <a:rPr lang="en-US" sz="1600" b="0" i="0" kern="1200" dirty="0">
              <a:latin typeface="Avenir Next LT Pro" panose="020B0504020202020204" pitchFamily="34" charset="77"/>
            </a:rPr>
            <a:t> vs. negligence causing insecurity or reluctance</a:t>
          </a:r>
        </a:p>
      </dsp:txBody>
      <dsp:txXfrm>
        <a:off x="8849156" y="1362496"/>
        <a:ext cx="1656171" cy="3941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5EF80-85EB-410F-8975-B0CA9A78CE9D}">
      <dsp:nvSpPr>
        <dsp:cNvPr id="0" name=""/>
        <dsp:cNvSpPr/>
      </dsp:nvSpPr>
      <dsp:spPr>
        <a:xfrm>
          <a:off x="0" y="4733439"/>
          <a:ext cx="5789613"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02958C-4A6A-4B4D-A094-35E7DA9CB50C}">
      <dsp:nvSpPr>
        <dsp:cNvPr id="0" name=""/>
        <dsp:cNvSpPr/>
      </dsp:nvSpPr>
      <dsp:spPr>
        <a:xfrm>
          <a:off x="0" y="2700352"/>
          <a:ext cx="5789613"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F4F0F3-34AB-4990-BC6D-7A5034850BA7}">
      <dsp:nvSpPr>
        <dsp:cNvPr id="0" name=""/>
        <dsp:cNvSpPr/>
      </dsp:nvSpPr>
      <dsp:spPr>
        <a:xfrm>
          <a:off x="0" y="667264"/>
          <a:ext cx="5789613"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D4DCA6-7C7B-4A31-8FD8-AED965732123}">
      <dsp:nvSpPr>
        <dsp:cNvPr id="0" name=""/>
        <dsp:cNvSpPr/>
      </dsp:nvSpPr>
      <dsp:spPr>
        <a:xfrm>
          <a:off x="1505299" y="743"/>
          <a:ext cx="4284313" cy="66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Disciplinary policies that default to punishment</a:t>
          </a:r>
        </a:p>
      </dsp:txBody>
      <dsp:txXfrm>
        <a:off x="1505299" y="743"/>
        <a:ext cx="4284313" cy="666520"/>
      </dsp:txXfrm>
    </dsp:sp>
    <dsp:sp modelId="{52B4DDB5-D8C7-491F-88B2-D88AFA176633}">
      <dsp:nvSpPr>
        <dsp:cNvPr id="0" name=""/>
        <dsp:cNvSpPr/>
      </dsp:nvSpPr>
      <dsp:spPr>
        <a:xfrm>
          <a:off x="0" y="743"/>
          <a:ext cx="1505299" cy="66652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Policies</a:t>
          </a:r>
        </a:p>
      </dsp:txBody>
      <dsp:txXfrm>
        <a:off x="32543" y="33286"/>
        <a:ext cx="1440213" cy="633977"/>
      </dsp:txXfrm>
    </dsp:sp>
    <dsp:sp modelId="{E9C5073E-3B27-4D94-9B31-A6BFBCE081A6}">
      <dsp:nvSpPr>
        <dsp:cNvPr id="0" name=""/>
        <dsp:cNvSpPr/>
      </dsp:nvSpPr>
      <dsp:spPr>
        <a:xfrm>
          <a:off x="0" y="667264"/>
          <a:ext cx="5789613" cy="133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When HR or legal demand sanctions, people won’t report.</a:t>
          </a:r>
        </a:p>
      </dsp:txBody>
      <dsp:txXfrm>
        <a:off x="0" y="667264"/>
        <a:ext cx="5789613" cy="1333241"/>
      </dsp:txXfrm>
    </dsp:sp>
    <dsp:sp modelId="{E0477BBF-BE00-4154-BCDD-CEB7FE4B43B1}">
      <dsp:nvSpPr>
        <dsp:cNvPr id="0" name=""/>
        <dsp:cNvSpPr/>
      </dsp:nvSpPr>
      <dsp:spPr>
        <a:xfrm>
          <a:off x="1505299" y="2033831"/>
          <a:ext cx="4284313" cy="66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Regulatory/contractual constraints</a:t>
          </a:r>
        </a:p>
      </dsp:txBody>
      <dsp:txXfrm>
        <a:off x="1505299" y="2033831"/>
        <a:ext cx="4284313" cy="666520"/>
      </dsp:txXfrm>
    </dsp:sp>
    <dsp:sp modelId="{DA0D8CFF-495C-4D34-9051-FD8C9813A399}">
      <dsp:nvSpPr>
        <dsp:cNvPr id="0" name=""/>
        <dsp:cNvSpPr/>
      </dsp:nvSpPr>
      <dsp:spPr>
        <a:xfrm>
          <a:off x="0" y="2033831"/>
          <a:ext cx="1505299" cy="66652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Constraints</a:t>
          </a:r>
        </a:p>
      </dsp:txBody>
      <dsp:txXfrm>
        <a:off x="32543" y="2066374"/>
        <a:ext cx="1440213" cy="633977"/>
      </dsp:txXfrm>
    </dsp:sp>
    <dsp:sp modelId="{380DBCEF-242B-4C8D-9569-17B792D352EA}">
      <dsp:nvSpPr>
        <dsp:cNvPr id="0" name=""/>
        <dsp:cNvSpPr/>
      </dsp:nvSpPr>
      <dsp:spPr>
        <a:xfrm>
          <a:off x="0" y="2700352"/>
          <a:ext cx="5789613" cy="133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 highly-regulated environments legal exposure or audit requirements cause conservative punitive responses.</a:t>
          </a:r>
        </a:p>
      </dsp:txBody>
      <dsp:txXfrm>
        <a:off x="0" y="2700352"/>
        <a:ext cx="5789613" cy="1333241"/>
      </dsp:txXfrm>
    </dsp:sp>
    <dsp:sp modelId="{F662B1D8-B00D-43A9-B226-8AA794D64158}">
      <dsp:nvSpPr>
        <dsp:cNvPr id="0" name=""/>
        <dsp:cNvSpPr/>
      </dsp:nvSpPr>
      <dsp:spPr>
        <a:xfrm>
          <a:off x="1505299" y="4066919"/>
          <a:ext cx="4284313" cy="66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Measurement &amp; incentives misalignment</a:t>
          </a:r>
        </a:p>
      </dsp:txBody>
      <dsp:txXfrm>
        <a:off x="1505299" y="4066919"/>
        <a:ext cx="4284313" cy="666520"/>
      </dsp:txXfrm>
    </dsp:sp>
    <dsp:sp modelId="{B5936A28-204F-421F-90E2-F9F5E1D6D15E}">
      <dsp:nvSpPr>
        <dsp:cNvPr id="0" name=""/>
        <dsp:cNvSpPr/>
      </dsp:nvSpPr>
      <dsp:spPr>
        <a:xfrm>
          <a:off x="0" y="4066919"/>
          <a:ext cx="1505299" cy="66652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Incentives</a:t>
          </a:r>
        </a:p>
      </dsp:txBody>
      <dsp:txXfrm>
        <a:off x="32543" y="4099462"/>
        <a:ext cx="1440213" cy="633977"/>
      </dsp:txXfrm>
    </dsp:sp>
    <dsp:sp modelId="{94050A4F-ED13-40CE-9D48-BA75D7369EC2}">
      <dsp:nvSpPr>
        <dsp:cNvPr id="0" name=""/>
        <dsp:cNvSpPr/>
      </dsp:nvSpPr>
      <dsp:spPr>
        <a:xfrm>
          <a:off x="0" y="4733439"/>
          <a:ext cx="5789613" cy="1333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Metrics that reward “zero incidents” without context incentivize hiding.</a:t>
          </a:r>
        </a:p>
        <a:p>
          <a:pPr marL="171450" lvl="1" indent="-171450" algn="l" defTabSz="800100">
            <a:lnSpc>
              <a:spcPct val="90000"/>
            </a:lnSpc>
            <a:spcBef>
              <a:spcPct val="0"/>
            </a:spcBef>
            <a:spcAft>
              <a:spcPct val="15000"/>
            </a:spcAft>
            <a:buChar char="•"/>
          </a:pPr>
          <a:r>
            <a:rPr lang="en-US" sz="1800" kern="1200" dirty="0"/>
            <a:t>Example: uptime-only bonuses that discourage honest postmortem reporting.</a:t>
          </a:r>
        </a:p>
      </dsp:txBody>
      <dsp:txXfrm>
        <a:off x="0" y="4733439"/>
        <a:ext cx="5789613" cy="1333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2BB13-622A-4473-AAEB-59D63A8E671A}">
      <dsp:nvSpPr>
        <dsp:cNvPr id="0" name=""/>
        <dsp:cNvSpPr/>
      </dsp:nvSpPr>
      <dsp:spPr>
        <a:xfrm>
          <a:off x="0" y="133551"/>
          <a:ext cx="5789913" cy="1123200"/>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Murray, J. S., et al. (2023). Requirements for implementing a 'just culture' within healthcare </a:t>
          </a:r>
          <a:r>
            <a:rPr lang="en-US" sz="1600" b="0" i="0" kern="1200" dirty="0" err="1"/>
            <a:t>organisations</a:t>
          </a:r>
          <a:r>
            <a:rPr lang="en-US" sz="1600" b="0" i="0" kern="1200" dirty="0"/>
            <a:t>. BMJ Open Quality. </a:t>
          </a:r>
          <a:r>
            <a:rPr lang="en-US" sz="16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https://bmjopenquality.bmj.com/content/12/2/e002237</a:t>
          </a:r>
          <a:endParaRPr lang="en-US" sz="1600" kern="1200" dirty="0">
            <a:solidFill>
              <a:schemeClr val="tx1"/>
            </a:solidFill>
          </a:endParaRPr>
        </a:p>
      </dsp:txBody>
      <dsp:txXfrm>
        <a:off x="54830" y="188381"/>
        <a:ext cx="5680253" cy="1013540"/>
      </dsp:txXfrm>
    </dsp:sp>
    <dsp:sp modelId="{BBF47505-4B12-4B17-B696-390B3CEEBABD}">
      <dsp:nvSpPr>
        <dsp:cNvPr id="0" name=""/>
        <dsp:cNvSpPr/>
      </dsp:nvSpPr>
      <dsp:spPr>
        <a:xfrm>
          <a:off x="0" y="1302832"/>
          <a:ext cx="5789913" cy="1123200"/>
        </a:xfrm>
        <a:prstGeom prst="roundRect">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Atlassian. (n.d.). How to run a blameless postmortem. Atlassian. </a:t>
          </a:r>
          <a:r>
            <a:rPr lang="en-US" sz="1600" b="0" i="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https://www.atlassian.com/incident-management/postmortem/blameless</a:t>
          </a:r>
          <a:endParaRPr lang="en-US" sz="1600" kern="1200" dirty="0">
            <a:solidFill>
              <a:schemeClr val="tx1"/>
            </a:solidFill>
          </a:endParaRPr>
        </a:p>
      </dsp:txBody>
      <dsp:txXfrm>
        <a:off x="54830" y="1357662"/>
        <a:ext cx="5680253" cy="1013540"/>
      </dsp:txXfrm>
    </dsp:sp>
    <dsp:sp modelId="{55B15C93-4CE6-469C-BC06-B1A1706BBE4E}">
      <dsp:nvSpPr>
        <dsp:cNvPr id="0" name=""/>
        <dsp:cNvSpPr/>
      </dsp:nvSpPr>
      <dsp:spPr>
        <a:xfrm>
          <a:off x="0" y="2472112"/>
          <a:ext cx="5789913" cy="1123200"/>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Google SRE. (n.d.). Postmortem culture. Google SRE Workbook. </a:t>
          </a:r>
          <a:r>
            <a:rPr lang="en-US" sz="1600" b="0" i="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https://sre.google/workbook/postmortem-culture/</a:t>
          </a:r>
          <a:endParaRPr lang="en-US" sz="1600" kern="1200" dirty="0">
            <a:solidFill>
              <a:schemeClr val="tx1"/>
            </a:solidFill>
          </a:endParaRPr>
        </a:p>
      </dsp:txBody>
      <dsp:txXfrm>
        <a:off x="54830" y="2526942"/>
        <a:ext cx="5680253" cy="1013540"/>
      </dsp:txXfrm>
    </dsp:sp>
    <dsp:sp modelId="{3FEF206B-9F59-43F8-AB06-68A8CD437B2E}">
      <dsp:nvSpPr>
        <dsp:cNvPr id="0" name=""/>
        <dsp:cNvSpPr/>
      </dsp:nvSpPr>
      <dsp:spPr>
        <a:xfrm>
          <a:off x="0" y="3641392"/>
          <a:ext cx="5789913" cy="1123200"/>
        </a:xfrm>
        <a:prstGeom prst="roundRect">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Just Culture HQA. (n.d.). Overcoming barriers to a just culture. </a:t>
          </a:r>
          <a:r>
            <a:rPr lang="en-US" sz="1600" b="0" i="0" kern="1200" dirty="0">
              <a:solidFill>
                <a:schemeClr val="tx1"/>
              </a:solidFill>
              <a:hlinkClick xmlns:r="http://schemas.openxmlformats.org/officeDocument/2006/relationships" r:id="rId4">
                <a:extLst>
                  <a:ext uri="{A12FA001-AC4F-418D-AE19-62706E023703}">
                    <ahyp:hlinkClr xmlns:ahyp="http://schemas.microsoft.com/office/drawing/2018/hyperlinkcolor" val="tx"/>
                  </a:ext>
                </a:extLst>
              </a:hlinkClick>
            </a:rPr>
            <a:t>https://justculture.hqa.ca/overcoming-barriers-to-a-just-culture/</a:t>
          </a:r>
          <a:endParaRPr lang="en-US" sz="1600" kern="1200" dirty="0">
            <a:solidFill>
              <a:schemeClr val="tx1"/>
            </a:solidFill>
          </a:endParaRPr>
        </a:p>
      </dsp:txBody>
      <dsp:txXfrm>
        <a:off x="54830" y="3696222"/>
        <a:ext cx="5680253" cy="1013540"/>
      </dsp:txXfrm>
    </dsp:sp>
    <dsp:sp modelId="{4E33D0DF-2758-4D1E-8849-D177ECE35FDE}">
      <dsp:nvSpPr>
        <dsp:cNvPr id="0" name=""/>
        <dsp:cNvSpPr/>
      </dsp:nvSpPr>
      <dsp:spPr>
        <a:xfrm>
          <a:off x="0" y="4810672"/>
          <a:ext cx="5789913" cy="1123200"/>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AHRQ / </a:t>
          </a:r>
          <a:r>
            <a:rPr lang="en-US" sz="1600" b="0" i="0" kern="1200" dirty="0" err="1"/>
            <a:t>PSNet</a:t>
          </a:r>
          <a:r>
            <a:rPr lang="en-US" sz="1600" b="0" i="0" kern="1200" dirty="0"/>
            <a:t>. (n.d.). Making Just Culture a Reality: One Organization’s Approach. Agency for Healthcare Research and Quality. </a:t>
          </a:r>
          <a:r>
            <a:rPr lang="en-US" sz="1600" b="0" i="0" kern="1200"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https://psnet.ahrq.gov/perspective/making-just-culture-reality-one-organizations-approach</a:t>
          </a:r>
          <a:endParaRPr lang="en-US" sz="1600" kern="1200" dirty="0">
            <a:solidFill>
              <a:schemeClr val="tx1"/>
            </a:solidFill>
          </a:endParaRPr>
        </a:p>
      </dsp:txBody>
      <dsp:txXfrm>
        <a:off x="54830" y="4865502"/>
        <a:ext cx="5680253" cy="1013540"/>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9/18/2025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9/18/2025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9.png"/><Relationship Id="rId5" Type="http://schemas.microsoft.com/office/2007/relationships/hdphoto" Target="../media/hdphoto8.wdp"/><Relationship Id="rId4" Type="http://schemas.openxmlformats.org/officeDocument/2006/relationships/image" Target="../media/image8.png"/><Relationship Id="rId9" Type="http://schemas.microsoft.com/office/2007/relationships/hdphoto" Target="../media/hdphoto10.wdp"/></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698781" y="615193"/>
            <a:ext cx="9005658" cy="1370923"/>
          </a:xfrm>
        </p:spPr>
        <p:txBody>
          <a:bodyPr/>
          <a:lstStyle/>
          <a:p>
            <a:r>
              <a:rPr lang="en-US" dirty="0"/>
              <a:t>Establishing a Just, Learning Culture</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698781" y="1986116"/>
            <a:ext cx="5977322" cy="2201948"/>
          </a:xfrm>
        </p:spPr>
        <p:txBody>
          <a:bodyPr/>
          <a:lstStyle/>
          <a:p>
            <a:r>
              <a:rPr lang="en-US" dirty="0"/>
              <a:t>Kypton Lantz</a:t>
            </a:r>
            <a:br>
              <a:rPr lang="en-US" dirty="0"/>
            </a:br>
            <a:r>
              <a:rPr lang="en-US" dirty="0"/>
              <a:t>September 18, 2025</a:t>
            </a:r>
            <a:br>
              <a:rPr lang="en-US" dirty="0"/>
            </a:br>
            <a:r>
              <a:rPr lang="en-US" dirty="0"/>
              <a:t>CSD380-O307 DevOps (2261-DD)</a:t>
            </a:r>
            <a:br>
              <a:rPr lang="en-US" dirty="0"/>
            </a:br>
            <a:r>
              <a:rPr lang="en-US" dirty="0"/>
              <a:t>Module 9.2 Assignment</a:t>
            </a:r>
            <a:br>
              <a:rPr lang="en-US" dirty="0"/>
            </a:b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Kypton Lantz</a:t>
            </a:r>
            <a:br>
              <a:rPr lang="en-US" dirty="0"/>
            </a:br>
            <a:r>
              <a:rPr lang="en-US" dirty="0"/>
              <a:t>CSD380-O307 DevOps (2261-DD)</a:t>
            </a:r>
            <a:br>
              <a:rPr lang="en-US" dirty="0"/>
            </a:br>
            <a:r>
              <a:rPr lang="en-US" dirty="0"/>
              <a:t>Module 9.2 Assignment</a:t>
            </a:r>
            <a:br>
              <a:rPr lang="en-US" dirty="0"/>
            </a:br>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Establishing a Just, Learning Culture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7384" y="884981"/>
            <a:ext cx="3655790" cy="1128519"/>
          </a:xfrm>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16401" y="2123520"/>
            <a:ext cx="4737399" cy="3271839"/>
          </a:xfrm>
        </p:spPr>
        <p:txBody>
          <a:bodyPr anchor="ctr"/>
          <a:lstStyle/>
          <a:p>
            <a:r>
              <a:rPr lang="en-US" b="1" dirty="0"/>
              <a:t>Definition: </a:t>
            </a:r>
            <a:r>
              <a:rPr lang="en-US" i="1" dirty="0"/>
              <a:t>A culture that balances learning from incidents with fair accountability</a:t>
            </a:r>
          </a:p>
          <a:p>
            <a:r>
              <a:rPr lang="en-US" dirty="0"/>
              <a:t>By focusing on systems and process fixes over individual blame, Just Cultures enable honest incident reporting, blameless postmortems, faster learning, and safer continuous delivery.</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Establishing a Just, Learning Culture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
        <p:nvSpPr>
          <p:cNvPr id="4" name="Title 2">
            <a:extLst>
              <a:ext uri="{FF2B5EF4-FFF2-40B4-BE49-F238E27FC236}">
                <a16:creationId xmlns:a16="http://schemas.microsoft.com/office/drawing/2014/main" id="{522D275E-0E0E-75F3-81F0-4E8EDE9E1510}"/>
              </a:ext>
            </a:extLst>
          </p:cNvPr>
          <p:cNvSpPr txBox="1">
            <a:spLocks/>
          </p:cNvSpPr>
          <p:nvPr/>
        </p:nvSpPr>
        <p:spPr>
          <a:xfrm>
            <a:off x="4957326" y="884981"/>
            <a:ext cx="6387290" cy="112851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pPr algn="ctr"/>
            <a:r>
              <a:rPr lang="en-US" dirty="0"/>
              <a:t>What is a just culture?</a:t>
            </a:r>
          </a:p>
        </p:txBody>
      </p:sp>
    </p:spTree>
    <p:extLst>
      <p:ext uri="{BB962C8B-B14F-4D97-AF65-F5344CB8AC3E}">
        <p14:creationId xmlns:p14="http://schemas.microsoft.com/office/powerpoint/2010/main" val="61250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Why it matters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Establishing a Just, Learning Culture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
        <p:nvSpPr>
          <p:cNvPr id="10" name="Content Placeholder 9">
            <a:extLst>
              <a:ext uri="{FF2B5EF4-FFF2-40B4-BE49-F238E27FC236}">
                <a16:creationId xmlns:a16="http://schemas.microsoft.com/office/drawing/2014/main" id="{78BDC464-6EC7-0640-BDF2-46D13FFBC8FF}"/>
              </a:ext>
            </a:extLst>
          </p:cNvPr>
          <p:cNvSpPr>
            <a:spLocks noGrp="1"/>
          </p:cNvSpPr>
          <p:nvPr>
            <p:ph sz="half" idx="2"/>
          </p:nvPr>
        </p:nvSpPr>
        <p:spPr/>
        <p:txBody>
          <a:bodyPr/>
          <a:lstStyle/>
          <a:p>
            <a:pPr marL="342900" indent="-342900">
              <a:buFont typeface="Arial" panose="020B0604020202020204" pitchFamily="34" charset="0"/>
              <a:buChar char="•"/>
            </a:pPr>
            <a:r>
              <a:rPr lang="en-US" dirty="0"/>
              <a:t>Enables truthful incident reports and complete postmortems</a:t>
            </a:r>
          </a:p>
          <a:p>
            <a:pPr marL="800100" lvl="1" indent="-342900">
              <a:buFont typeface="Arial" panose="020B0604020202020204" pitchFamily="34" charset="0"/>
              <a:buChar char="•"/>
            </a:pPr>
            <a:r>
              <a:rPr lang="en-US" dirty="0"/>
              <a:t>Leading to better root-cause fixes</a:t>
            </a:r>
          </a:p>
          <a:p>
            <a:pPr marL="342900" indent="-342900">
              <a:buFont typeface="Arial" panose="020B0604020202020204" pitchFamily="34" charset="0"/>
              <a:buChar char="•"/>
            </a:pPr>
            <a:r>
              <a:rPr lang="en-US" dirty="0"/>
              <a:t>Encourages psychological safety</a:t>
            </a:r>
          </a:p>
          <a:p>
            <a:pPr marL="800100" lvl="1" indent="-342900">
              <a:buFont typeface="Arial" panose="020B0604020202020204" pitchFamily="34" charset="0"/>
              <a:buChar char="•"/>
            </a:pPr>
            <a:r>
              <a:rPr lang="en-US" dirty="0"/>
              <a:t>Engineers are more likely to run experiments and recover faster</a:t>
            </a:r>
          </a:p>
          <a:p>
            <a:pPr marL="342900" indent="-342900">
              <a:buFont typeface="Arial" panose="020B0604020202020204" pitchFamily="34" charset="0"/>
              <a:buChar char="•"/>
            </a:pPr>
            <a:r>
              <a:rPr lang="en-US" dirty="0"/>
              <a:t>Reduces hidden technical debt caused by fear-driven shortcuts</a:t>
            </a:r>
          </a:p>
          <a:p>
            <a:pPr marL="800100" lvl="1" indent="-342900">
              <a:buFont typeface="Arial" panose="020B0604020202020204" pitchFamily="34" charset="0"/>
              <a:buChar char="•"/>
            </a:pPr>
            <a:r>
              <a:rPr lang="en-US" dirty="0"/>
              <a:t>Promoting progress across the board</a:t>
            </a:r>
          </a:p>
        </p:txBody>
      </p:sp>
    </p:spTree>
    <p:extLst>
      <p:ext uri="{BB962C8B-B14F-4D97-AF65-F5344CB8AC3E}">
        <p14:creationId xmlns:p14="http://schemas.microsoft.com/office/powerpoint/2010/main" val="1643288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1127437387"/>
              </p:ext>
            </p:extLst>
          </p:nvPr>
        </p:nvGraphicFramePr>
        <p:xfrm>
          <a:off x="658820" y="949133"/>
          <a:ext cx="10505328" cy="5303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a:xfrm>
            <a:off x="850168" y="623106"/>
            <a:ext cx="10122632" cy="652054"/>
          </a:xfrm>
        </p:spPr>
        <p:txBody>
          <a:bodyPr/>
          <a:lstStyle/>
          <a:p>
            <a:r>
              <a:rPr lang="en-US" dirty="0"/>
              <a:t>Top-level barriers</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Establishing a Just, Learning Culture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2" name="TextBox 1">
            <a:extLst>
              <a:ext uri="{FF2B5EF4-FFF2-40B4-BE49-F238E27FC236}">
                <a16:creationId xmlns:a16="http://schemas.microsoft.com/office/drawing/2014/main" id="{8EF168BD-BD20-18F3-CBDC-964C5A8BC955}"/>
              </a:ext>
            </a:extLst>
          </p:cNvPr>
          <p:cNvSpPr txBox="1"/>
          <p:nvPr/>
        </p:nvSpPr>
        <p:spPr>
          <a:xfrm>
            <a:off x="850168" y="1231855"/>
            <a:ext cx="10122632" cy="369332"/>
          </a:xfrm>
          <a:prstGeom prst="rect">
            <a:avLst/>
          </a:prstGeom>
          <a:noFill/>
        </p:spPr>
        <p:txBody>
          <a:bodyPr wrap="square" rtlCol="0">
            <a:spAutoFit/>
          </a:bodyPr>
          <a:lstStyle/>
          <a:p>
            <a:pPr algn="ctr"/>
            <a:r>
              <a:rPr lang="en-US" dirty="0"/>
              <a:t>These are some of the ones that actually stop a just culture from taking root.</a:t>
            </a:r>
          </a:p>
        </p:txBody>
      </p:sp>
    </p:spTree>
    <p:extLst>
      <p:ext uri="{BB962C8B-B14F-4D97-AF65-F5344CB8AC3E}">
        <p14:creationId xmlns:p14="http://schemas.microsoft.com/office/powerpoint/2010/main" val="264617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757790" y="494938"/>
            <a:ext cx="2891403" cy="1051474"/>
          </a:xfrm>
        </p:spPr>
        <p:txBody>
          <a:bodyPr/>
          <a:lstStyle/>
          <a:p>
            <a:r>
              <a:rPr lang="en-US" dirty="0"/>
              <a:t>Dive deeper:</a:t>
            </a:r>
          </a:p>
        </p:txBody>
      </p:sp>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Establishing a Just, Learning Culture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5</a:t>
            </a:fld>
            <a:endParaRPr lang="en-US" dirty="0"/>
          </a:p>
        </p:txBody>
      </p:sp>
      <p:graphicFrame>
        <p:nvGraphicFramePr>
          <p:cNvPr id="6" name="Content Placeholder 5">
            <a:extLst>
              <a:ext uri="{FF2B5EF4-FFF2-40B4-BE49-F238E27FC236}">
                <a16:creationId xmlns:a16="http://schemas.microsoft.com/office/drawing/2014/main" id="{79B1FCFE-25BF-EB2D-D677-478D76C21D71}"/>
              </a:ext>
            </a:extLst>
          </p:cNvPr>
          <p:cNvGraphicFramePr>
            <a:graphicFrameLocks noGrp="1"/>
          </p:cNvGraphicFramePr>
          <p:nvPr>
            <p:ph sz="half" idx="2"/>
            <p:extLst>
              <p:ext uri="{D42A27DB-BD31-4B8C-83A1-F6EECF244321}">
                <p14:modId xmlns:p14="http://schemas.microsoft.com/office/powerpoint/2010/main" val="1417359314"/>
              </p:ext>
            </p:extLst>
          </p:nvPr>
        </p:nvGraphicFramePr>
        <p:xfrm>
          <a:off x="5309889" y="395287"/>
          <a:ext cx="5789613" cy="6067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5808F2E6-8BBA-595C-F10E-85773285E2C4}"/>
              </a:ext>
            </a:extLst>
          </p:cNvPr>
          <p:cNvSpPr txBox="1"/>
          <p:nvPr/>
        </p:nvSpPr>
        <p:spPr>
          <a:xfrm>
            <a:off x="757790" y="1425388"/>
            <a:ext cx="4352092" cy="954107"/>
          </a:xfrm>
          <a:prstGeom prst="rect">
            <a:avLst/>
          </a:prstGeom>
          <a:noFill/>
        </p:spPr>
        <p:txBody>
          <a:bodyPr wrap="square">
            <a:spAutoFit/>
          </a:bodyPr>
          <a:lstStyle/>
          <a:p>
            <a:r>
              <a:rPr lang="en-US" sz="2800" b="1" spc="300" dirty="0"/>
              <a:t>ORGANIZATIONAL &amp; POLICY BARRIERS</a:t>
            </a:r>
          </a:p>
        </p:txBody>
      </p:sp>
    </p:spTree>
    <p:extLst>
      <p:ext uri="{BB962C8B-B14F-4D97-AF65-F5344CB8AC3E}">
        <p14:creationId xmlns:p14="http://schemas.microsoft.com/office/powerpoint/2010/main" val="1409658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Establishing a Just, Learning Culture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6</a:t>
            </a:fld>
            <a:endParaRPr lang="en-US" dirty="0"/>
          </a:p>
        </p:txBody>
      </p:sp>
      <p:sp>
        <p:nvSpPr>
          <p:cNvPr id="4" name="Title 1">
            <a:extLst>
              <a:ext uri="{FF2B5EF4-FFF2-40B4-BE49-F238E27FC236}">
                <a16:creationId xmlns:a16="http://schemas.microsoft.com/office/drawing/2014/main" id="{F8C6012A-D2FE-9A8C-1C95-6D01281AC87A}"/>
              </a:ext>
            </a:extLst>
          </p:cNvPr>
          <p:cNvSpPr>
            <a:spLocks noGrp="1"/>
          </p:cNvSpPr>
          <p:nvPr>
            <p:ph type="title"/>
          </p:nvPr>
        </p:nvSpPr>
        <p:spPr>
          <a:xfrm>
            <a:off x="757790" y="494938"/>
            <a:ext cx="4513457" cy="1051474"/>
          </a:xfrm>
        </p:spPr>
        <p:txBody>
          <a:bodyPr/>
          <a:lstStyle/>
          <a:p>
            <a:r>
              <a:rPr lang="en-US" dirty="0"/>
              <a:t>Dive deeper:</a:t>
            </a:r>
          </a:p>
        </p:txBody>
      </p:sp>
      <p:sp>
        <p:nvSpPr>
          <p:cNvPr id="5" name="TextBox 4">
            <a:extLst>
              <a:ext uri="{FF2B5EF4-FFF2-40B4-BE49-F238E27FC236}">
                <a16:creationId xmlns:a16="http://schemas.microsoft.com/office/drawing/2014/main" id="{2A92E635-6E62-3439-C231-FC149A6FE43A}"/>
              </a:ext>
            </a:extLst>
          </p:cNvPr>
          <p:cNvSpPr txBox="1"/>
          <p:nvPr/>
        </p:nvSpPr>
        <p:spPr>
          <a:xfrm>
            <a:off x="757790" y="1020675"/>
            <a:ext cx="6793581" cy="523220"/>
          </a:xfrm>
          <a:prstGeom prst="rect">
            <a:avLst/>
          </a:prstGeom>
          <a:noFill/>
        </p:spPr>
        <p:txBody>
          <a:bodyPr wrap="square">
            <a:spAutoFit/>
          </a:bodyPr>
          <a:lstStyle/>
          <a:p>
            <a:r>
              <a:rPr lang="en-US" sz="2800" b="1" spc="300" dirty="0"/>
              <a:t>PEOPLE &amp; TEAM BARRIERS</a:t>
            </a:r>
          </a:p>
        </p:txBody>
      </p:sp>
      <p:sp>
        <p:nvSpPr>
          <p:cNvPr id="14" name="TextBox 13">
            <a:extLst>
              <a:ext uri="{FF2B5EF4-FFF2-40B4-BE49-F238E27FC236}">
                <a16:creationId xmlns:a16="http://schemas.microsoft.com/office/drawing/2014/main" id="{37B13FF2-092E-E093-0BC1-5F77A1F4FC90}"/>
              </a:ext>
            </a:extLst>
          </p:cNvPr>
          <p:cNvSpPr txBox="1"/>
          <p:nvPr/>
        </p:nvSpPr>
        <p:spPr>
          <a:xfrm>
            <a:off x="1093695" y="1867007"/>
            <a:ext cx="5002305"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Fear, reputation risk, and cognitive bias (blame attribution)</a:t>
            </a:r>
          </a:p>
          <a:p>
            <a:pPr marL="742950" lvl="1" indent="-285750">
              <a:buFont typeface="Arial" panose="020B0604020202020204" pitchFamily="34" charset="0"/>
              <a:buChar char="•"/>
            </a:pPr>
            <a:r>
              <a:rPr lang="en-US" dirty="0"/>
              <a:t>People assume error = incompetence</a:t>
            </a:r>
          </a:p>
          <a:p>
            <a:pPr marL="742950" lvl="1" indent="-285750">
              <a:buFont typeface="Arial" panose="020B0604020202020204" pitchFamily="34" charset="0"/>
              <a:buChar char="•"/>
            </a:pPr>
            <a:r>
              <a:rPr lang="en-US" dirty="0"/>
              <a:t>They self-protect</a:t>
            </a:r>
          </a:p>
          <a:p>
            <a:pPr marL="742950" lvl="1" indent="-285750">
              <a:buFont typeface="Arial" panose="020B0604020202020204" pitchFamily="34" charset="0"/>
              <a:buChar char="•"/>
            </a:pPr>
            <a:r>
              <a:rPr lang="en-US" dirty="0"/>
              <a:t>Quick Fix: explicit psychological-safety training and leadership modeling</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Inconsistent leader behavior</a:t>
            </a:r>
          </a:p>
          <a:p>
            <a:pPr marL="742950" lvl="1" indent="-285750">
              <a:buFont typeface="Arial" panose="020B0604020202020204" pitchFamily="34" charset="0"/>
              <a:buChar char="•"/>
            </a:pPr>
            <a:r>
              <a:rPr lang="en-US" dirty="0"/>
              <a:t>If leaders punish once, all trust evaporates</a:t>
            </a:r>
          </a:p>
          <a:p>
            <a:pPr marL="742950" lvl="1" indent="-285750">
              <a:buFont typeface="Arial" panose="020B0604020202020204" pitchFamily="34" charset="0"/>
              <a:buChar char="•"/>
            </a:pPr>
            <a:r>
              <a:rPr lang="en-US" dirty="0"/>
              <a:t>Quick Fix: documented rules for when accountability is disciplinary vs. systemic</a:t>
            </a:r>
          </a:p>
        </p:txBody>
      </p:sp>
    </p:spTree>
    <p:extLst>
      <p:ext uri="{BB962C8B-B14F-4D97-AF65-F5344CB8AC3E}">
        <p14:creationId xmlns:p14="http://schemas.microsoft.com/office/powerpoint/2010/main" val="256311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1090119" y="3047025"/>
            <a:ext cx="2940863" cy="1002007"/>
          </a:xfrm>
        </p:spPr>
        <p:txBody>
          <a:bodyPr/>
          <a:lstStyle/>
          <a:p>
            <a:r>
              <a:rPr lang="en-US" dirty="0"/>
              <a:t>Blameless postmortems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1086245" y="4379027"/>
            <a:ext cx="2944737" cy="2284667"/>
          </a:xfrm>
        </p:spPr>
        <p:txBody>
          <a:bodyPr/>
          <a:lstStyle/>
          <a:p>
            <a:r>
              <a:rPr lang="en-US" dirty="0"/>
              <a:t>Formalize a standard template and shared improvements backlog</a:t>
            </a:r>
          </a:p>
          <a:p>
            <a:r>
              <a:rPr lang="en-US" dirty="0"/>
              <a:t>Adopt a clear decision flowchart so outcomes are transparent and predictable</a:t>
            </a:r>
          </a:p>
          <a:p>
            <a:endParaRPr lang="en-US" dirty="0"/>
          </a:p>
          <a:p>
            <a:endParaRPr lang="en-US" dirty="0"/>
          </a:p>
        </p:txBody>
      </p:sp>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a:xfrm>
            <a:off x="4504643" y="3200400"/>
            <a:ext cx="3429220" cy="988902"/>
          </a:xfrm>
        </p:spPr>
        <p:txBody>
          <a:bodyPr/>
          <a:lstStyle/>
          <a:p>
            <a:r>
              <a:rPr lang="en-US" dirty="0"/>
              <a:t>Train leaders &amp; align incentives with metrics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a:xfrm>
            <a:off x="4500127" y="4363771"/>
            <a:ext cx="3433736" cy="2284667"/>
          </a:xfrm>
        </p:spPr>
        <p:txBody>
          <a:bodyPr/>
          <a:lstStyle/>
          <a:p>
            <a:r>
              <a:rPr lang="en-US" dirty="0"/>
              <a:t>Train leaders on psychological safety and how to run blameless reviews</a:t>
            </a:r>
          </a:p>
          <a:p>
            <a:r>
              <a:rPr lang="en-US" dirty="0"/>
              <a:t>Reward learning, not just “no incidents”</a:t>
            </a:r>
          </a:p>
        </p:txBody>
      </p:sp>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p:txBody>
          <a:bodyPr/>
          <a:lstStyle/>
          <a:p>
            <a:r>
              <a:rPr lang="en-US" dirty="0"/>
              <a:t>Audit policy language</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a:xfrm>
            <a:off x="8397943" y="4361584"/>
            <a:ext cx="2944737" cy="2284667"/>
          </a:xfrm>
        </p:spPr>
        <p:txBody>
          <a:bodyPr/>
          <a:lstStyle/>
          <a:p>
            <a:r>
              <a:rPr lang="en-US" dirty="0"/>
              <a:t>Remove automatic-punishment clauses for honest reporting</a:t>
            </a:r>
          </a:p>
          <a:p>
            <a:r>
              <a:rPr lang="en-US" dirty="0"/>
              <a:t>Involve legal and HR early</a:t>
            </a:r>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Establishing a Just, Learning Culture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7</a:t>
            </a:fld>
            <a:endParaRPr lang="en-US" dirty="0"/>
          </a:p>
        </p:txBody>
      </p:sp>
      <p:pic>
        <p:nvPicPr>
          <p:cNvPr id="12" name="Graphic 11" descr="Completed with solid fill">
            <a:extLst>
              <a:ext uri="{FF2B5EF4-FFF2-40B4-BE49-F238E27FC236}">
                <a16:creationId xmlns:a16="http://schemas.microsoft.com/office/drawing/2014/main" id="{4B755CDF-4310-E5BA-3E65-07CFCE5490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5038" y="2141815"/>
            <a:ext cx="1287185" cy="1287185"/>
          </a:xfrm>
          <a:prstGeom prst="rect">
            <a:avLst/>
          </a:prstGeom>
        </p:spPr>
      </p:pic>
      <p:pic>
        <p:nvPicPr>
          <p:cNvPr id="17" name="Graphic 16" descr="Business Growth with solid fill">
            <a:extLst>
              <a:ext uri="{FF2B5EF4-FFF2-40B4-BE49-F238E27FC236}">
                <a16:creationId xmlns:a16="http://schemas.microsoft.com/office/drawing/2014/main" id="{56D69210-5F29-FF2A-7F8D-C4DF1E8629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2328207"/>
            <a:ext cx="914400" cy="914400"/>
          </a:xfrm>
          <a:prstGeom prst="rect">
            <a:avLst/>
          </a:prstGeom>
        </p:spPr>
      </p:pic>
      <p:pic>
        <p:nvPicPr>
          <p:cNvPr id="19" name="Graphic 18" descr="Handshake with solid fill">
            <a:extLst>
              <a:ext uri="{FF2B5EF4-FFF2-40B4-BE49-F238E27FC236}">
                <a16:creationId xmlns:a16="http://schemas.microsoft.com/office/drawing/2014/main" id="{15F1B0C1-3AEE-6AA0-86A7-746822D82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7884" y="2328207"/>
            <a:ext cx="988903" cy="988903"/>
          </a:xfrm>
          <a:prstGeom prst="rect">
            <a:avLst/>
          </a:prstGeom>
        </p:spPr>
      </p:pic>
    </p:spTree>
    <p:extLst>
      <p:ext uri="{BB962C8B-B14F-4D97-AF65-F5344CB8AC3E}">
        <p14:creationId xmlns:p14="http://schemas.microsoft.com/office/powerpoint/2010/main" val="2721508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631102" y="1535199"/>
            <a:ext cx="6176897" cy="4755870"/>
          </a:xfrm>
        </p:spPr>
        <p:txBody>
          <a:bodyPr/>
          <a:lstStyle/>
          <a:p>
            <a:r>
              <a:rPr lang="en-US" dirty="0"/>
              <a:t>A just culture in DevOps focuses on learning from failures instead of blaming individuals. Common barriers include fear of punishment, inconsistent leadership, restrictive policies, and low psychological safety, all of which discourage honest reporting. Blameless postmortems, clear accountability frameworks, leader training, and incentives that reward learning help teams overcome these challenges, enabling faster recovery and continuous improvement.</a:t>
            </a:r>
          </a:p>
          <a:p>
            <a:endParaRPr lang="en-US" dirty="0"/>
          </a:p>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Establishing a Just, Learning Culture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11" name="Picture Placeholder 10" descr="A screenshot of a cellphone&#10;&#10;AI-generated content may be incorrect.">
            <a:extLst>
              <a:ext uri="{FF2B5EF4-FFF2-40B4-BE49-F238E27FC236}">
                <a16:creationId xmlns:a16="http://schemas.microsoft.com/office/drawing/2014/main" id="{5ECA99EC-4BC8-5BDA-322B-505D8D9E775A}"/>
              </a:ext>
            </a:extLst>
          </p:cNvPr>
          <p:cNvPicPr>
            <a:picLocks noGrp="1" noChangeAspect="1"/>
          </p:cNvPicPr>
          <p:nvPr>
            <p:ph type="pic" sz="quarter" idx="12"/>
          </p:nvPr>
        </p:nvPicPr>
        <p:blipFill>
          <a:blip r:embed="rId3"/>
          <a:srcRect t="2827" b="2827"/>
          <a:stretch>
            <a:fillRect/>
          </a:stretch>
        </p:blipFill>
        <p:spPr>
          <a:xfrm>
            <a:off x="7315325" y="0"/>
            <a:ext cx="4492625" cy="6858000"/>
          </a:xfrm>
        </p:spPr>
      </p:pic>
    </p:spTree>
    <p:extLst>
      <p:ext uri="{BB962C8B-B14F-4D97-AF65-F5344CB8AC3E}">
        <p14:creationId xmlns:p14="http://schemas.microsoft.com/office/powerpoint/2010/main" val="4278401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17DF-93DB-4820-217A-18D42E5D0946}"/>
              </a:ext>
            </a:extLst>
          </p:cNvPr>
          <p:cNvSpPr>
            <a:spLocks noGrp="1"/>
          </p:cNvSpPr>
          <p:nvPr>
            <p:ph type="title"/>
          </p:nvPr>
        </p:nvSpPr>
        <p:spPr>
          <a:xfrm>
            <a:off x="846879" y="884902"/>
            <a:ext cx="4567228" cy="1877976"/>
          </a:xfrm>
        </p:spPr>
        <p:txBody>
          <a:bodyPr anchor="t">
            <a:normAutofit/>
          </a:bodyPr>
          <a:lstStyle/>
          <a:p>
            <a:r>
              <a:rPr lang="en-US"/>
              <a:t>references</a:t>
            </a:r>
          </a:p>
        </p:txBody>
      </p:sp>
      <p:sp>
        <p:nvSpPr>
          <p:cNvPr id="4" name="Footer Placeholder 3">
            <a:extLst>
              <a:ext uri="{FF2B5EF4-FFF2-40B4-BE49-F238E27FC236}">
                <a16:creationId xmlns:a16="http://schemas.microsoft.com/office/drawing/2014/main" id="{CE2C5638-5696-4C90-ED77-5EB60D30A85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B185B134-C14A-9586-CC53-3422365F3D88}"/>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9</a:t>
            </a:fld>
            <a:endParaRPr lang="en-US"/>
          </a:p>
        </p:txBody>
      </p:sp>
      <p:graphicFrame>
        <p:nvGraphicFramePr>
          <p:cNvPr id="7" name="Content Placeholder 2">
            <a:extLst>
              <a:ext uri="{FF2B5EF4-FFF2-40B4-BE49-F238E27FC236}">
                <a16:creationId xmlns:a16="http://schemas.microsoft.com/office/drawing/2014/main" id="{F55B984B-04C6-0F3A-F44C-B0516F14D649}"/>
              </a:ext>
            </a:extLst>
          </p:cNvPr>
          <p:cNvGraphicFramePr>
            <a:graphicFrameLocks noGrp="1"/>
          </p:cNvGraphicFramePr>
          <p:nvPr>
            <p:ph sz="half" idx="2"/>
            <p:extLst>
              <p:ext uri="{D42A27DB-BD31-4B8C-83A1-F6EECF244321}">
                <p14:modId xmlns:p14="http://schemas.microsoft.com/office/powerpoint/2010/main" val="1925495994"/>
              </p:ext>
            </p:extLst>
          </p:nvPr>
        </p:nvGraphicFramePr>
        <p:xfrm>
          <a:off x="5572125" y="409576"/>
          <a:ext cx="5789913" cy="6067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2329780"/>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83</TotalTime>
  <Words>704</Words>
  <Application>Microsoft Office PowerPoint</Application>
  <PresentationFormat>Widescreen</PresentationFormat>
  <Paragraphs>91</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Avenir Next LT Pro</vt:lpstr>
      <vt:lpstr>Calibri</vt:lpstr>
      <vt:lpstr>Office Theme</vt:lpstr>
      <vt:lpstr>Establishing a Just, Learning Culture</vt:lpstr>
      <vt:lpstr>INTRO</vt:lpstr>
      <vt:lpstr>Why it matters</vt:lpstr>
      <vt:lpstr>Top-level barriers</vt:lpstr>
      <vt:lpstr>Dive deeper:</vt:lpstr>
      <vt:lpstr>Dive deeper:</vt:lpstr>
      <vt:lpstr>HOW WE GET THERE</vt:lpstr>
      <vt:lpstr>SUMMARY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Kypton Lantz</dc:creator>
  <cp:lastModifiedBy>Kypton Lantz</cp:lastModifiedBy>
  <cp:revision>1</cp:revision>
  <dcterms:created xsi:type="dcterms:W3CDTF">2025-09-18T23:13:19Z</dcterms:created>
  <dcterms:modified xsi:type="dcterms:W3CDTF">2025-09-19T00:37:17Z</dcterms:modified>
</cp:coreProperties>
</file>